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4"/>
  </p:notesMasterIdLst>
  <p:sldIdLst>
    <p:sldId id="366" r:id="rId2"/>
    <p:sldId id="386" r:id="rId3"/>
    <p:sldId id="388" r:id="rId4"/>
    <p:sldId id="373" r:id="rId5"/>
    <p:sldId id="389" r:id="rId6"/>
    <p:sldId id="435" r:id="rId7"/>
    <p:sldId id="378" r:id="rId8"/>
    <p:sldId id="466" r:id="rId9"/>
    <p:sldId id="467" r:id="rId10"/>
    <p:sldId id="468" r:id="rId11"/>
    <p:sldId id="469" r:id="rId12"/>
    <p:sldId id="470" r:id="rId13"/>
    <p:sldId id="471" r:id="rId14"/>
    <p:sldId id="472" r:id="rId15"/>
    <p:sldId id="473" r:id="rId16"/>
    <p:sldId id="474" r:id="rId17"/>
    <p:sldId id="475" r:id="rId18"/>
    <p:sldId id="476" r:id="rId19"/>
    <p:sldId id="478" r:id="rId20"/>
    <p:sldId id="477" r:id="rId21"/>
    <p:sldId id="395" r:id="rId22"/>
    <p:sldId id="403" r:id="rId23"/>
    <p:sldId id="408" r:id="rId24"/>
    <p:sldId id="479" r:id="rId25"/>
    <p:sldId id="481" r:id="rId26"/>
    <p:sldId id="482" r:id="rId27"/>
    <p:sldId id="480" r:id="rId28"/>
    <p:sldId id="483" r:id="rId29"/>
    <p:sldId id="400" r:id="rId30"/>
    <p:sldId id="399" r:id="rId31"/>
    <p:sldId id="405" r:id="rId32"/>
    <p:sldId id="407" r:id="rId33"/>
    <p:sldId id="409" r:id="rId34"/>
    <p:sldId id="410" r:id="rId35"/>
    <p:sldId id="392" r:id="rId36"/>
    <p:sldId id="423" r:id="rId37"/>
    <p:sldId id="429" r:id="rId38"/>
    <p:sldId id="430" r:id="rId39"/>
    <p:sldId id="431" r:id="rId40"/>
    <p:sldId id="432" r:id="rId41"/>
    <p:sldId id="433" r:id="rId42"/>
    <p:sldId id="434" r:id="rId43"/>
    <p:sldId id="394" r:id="rId44"/>
    <p:sldId id="398" r:id="rId45"/>
    <p:sldId id="436" r:id="rId46"/>
    <p:sldId id="437" r:id="rId47"/>
    <p:sldId id="438" r:id="rId48"/>
    <p:sldId id="439" r:id="rId49"/>
    <p:sldId id="440" r:id="rId50"/>
    <p:sldId id="441" r:id="rId51"/>
    <p:sldId id="442" r:id="rId52"/>
    <p:sldId id="443" r:id="rId53"/>
    <p:sldId id="444" r:id="rId54"/>
    <p:sldId id="445" r:id="rId55"/>
    <p:sldId id="446" r:id="rId56"/>
    <p:sldId id="447" r:id="rId57"/>
    <p:sldId id="448" r:id="rId58"/>
    <p:sldId id="449" r:id="rId59"/>
    <p:sldId id="450" r:id="rId60"/>
    <p:sldId id="451" r:id="rId61"/>
    <p:sldId id="452" r:id="rId62"/>
    <p:sldId id="453" r:id="rId63"/>
    <p:sldId id="454" r:id="rId64"/>
    <p:sldId id="455" r:id="rId65"/>
    <p:sldId id="456" r:id="rId66"/>
    <p:sldId id="457" r:id="rId67"/>
    <p:sldId id="458" r:id="rId68"/>
    <p:sldId id="459" r:id="rId69"/>
    <p:sldId id="460" r:id="rId70"/>
    <p:sldId id="461" r:id="rId71"/>
    <p:sldId id="462" r:id="rId72"/>
    <p:sldId id="463" r:id="rId73"/>
    <p:sldId id="420" r:id="rId74"/>
    <p:sldId id="416" r:id="rId75"/>
    <p:sldId id="464" r:id="rId76"/>
    <p:sldId id="465" r:id="rId77"/>
    <p:sldId id="414" r:id="rId78"/>
    <p:sldId id="418" r:id="rId79"/>
    <p:sldId id="419" r:id="rId80"/>
    <p:sldId id="421" r:id="rId81"/>
    <p:sldId id="412" r:id="rId82"/>
    <p:sldId id="422" r:id="rId83"/>
  </p:sldIdLst>
  <p:sldSz cx="9906000" cy="6858000" type="A4"/>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76">
          <p15:clr>
            <a:srgbClr val="A4A3A4"/>
          </p15:clr>
        </p15:guide>
        <p15:guide id="2" pos="3120">
          <p15:clr>
            <a:srgbClr val="A4A3A4"/>
          </p15:clr>
        </p15:guide>
      </p15:sldGuideLst>
    </p:ext>
    <p:ext uri="{2D200454-40CA-4A62-9FC3-DE9A4176ACB9}">
      <p15:notesGuideLst xmlns:p15="http://schemas.microsoft.com/office/powerpoint/2012/main" xmlns="">
        <p15:guide id="1" orient="horz" pos="3107">
          <p15:clr>
            <a:srgbClr val="A4A3A4"/>
          </p15:clr>
        </p15:guide>
        <p15:guide id="2" pos="212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00FF"/>
    <a:srgbClr val="FFC5E2"/>
    <a:srgbClr val="FF3300"/>
    <a:srgbClr val="FDEADA"/>
    <a:srgbClr val="FFFF99"/>
    <a:srgbClr val="85E80E"/>
    <a:srgbClr val="09ED1F"/>
    <a:srgbClr val="75F204"/>
    <a:srgbClr val="05F10B"/>
    <a:srgbClr val="00DA6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89" autoAdjust="0"/>
    <p:restoredTop sz="95483" autoAdjust="0"/>
  </p:normalViewPr>
  <p:slideViewPr>
    <p:cSldViewPr>
      <p:cViewPr>
        <p:scale>
          <a:sx n="75" d="100"/>
          <a:sy n="75" d="100"/>
        </p:scale>
        <p:origin x="-258" y="-846"/>
      </p:cViewPr>
      <p:guideLst>
        <p:guide orient="horz" pos="2160"/>
        <p:guide pos="3120"/>
      </p:guideLst>
    </p:cSldViewPr>
  </p:slideViewPr>
  <p:outlineViewPr>
    <p:cViewPr>
      <p:scale>
        <a:sx n="33" d="100"/>
        <a:sy n="33" d="100"/>
      </p:scale>
      <p:origin x="0" y="1236"/>
    </p:cViewPr>
  </p:outlineViewPr>
  <p:notesTextViewPr>
    <p:cViewPr>
      <p:scale>
        <a:sx n="100" d="100"/>
        <a:sy n="100" d="100"/>
      </p:scale>
      <p:origin x="0" y="0"/>
    </p:cViewPr>
  </p:notesTextViewPr>
  <p:notesViewPr>
    <p:cSldViewPr>
      <p:cViewPr varScale="1">
        <p:scale>
          <a:sx n="61" d="100"/>
          <a:sy n="61" d="100"/>
        </p:scale>
        <p:origin x="-3414" y="-102"/>
      </p:cViewPr>
      <p:guideLst>
        <p:guide orient="horz" pos="3107"/>
        <p:guide pos="2121"/>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8974E2ED-DA3F-422F-8B15-1D61D7AC8BF2}" type="datetimeFigureOut">
              <a:rPr kumimoji="1" lang="ja-JP" altLang="en-US" smtClean="0"/>
              <a:pPr/>
              <a:t>2015/10/24</a:t>
            </a:fld>
            <a:endParaRPr kumimoji="1" lang="ja-JP" altLang="en-US"/>
          </a:p>
        </p:txBody>
      </p:sp>
      <p:sp>
        <p:nvSpPr>
          <p:cNvPr id="4" name="スライド イメージ プレースホルダ 3"/>
          <p:cNvSpPr>
            <a:spLocks noGrp="1" noRot="1" noChangeAspect="1"/>
          </p:cNvSpPr>
          <p:nvPr>
            <p:ph type="sldImg" idx="2"/>
          </p:nvPr>
        </p:nvSpPr>
        <p:spPr>
          <a:xfrm>
            <a:off x="695325" y="739775"/>
            <a:ext cx="534511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73577" y="4686499"/>
            <a:ext cx="5388610" cy="4439841"/>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6309F199-2BFD-46DB-8A4B-EBA3390B95E4}" type="slidenum">
              <a:rPr kumimoji="1" lang="ja-JP" altLang="en-US" smtClean="0"/>
              <a:pPr/>
              <a:t>&lt;#&gt;</a:t>
            </a:fld>
            <a:endParaRPr kumimoji="1" lang="ja-JP" altLang="en-US"/>
          </a:p>
        </p:txBody>
      </p:sp>
    </p:spTree>
    <p:extLst>
      <p:ext uri="{BB962C8B-B14F-4D97-AF65-F5344CB8AC3E}">
        <p14:creationId xmlns="" xmlns:p14="http://schemas.microsoft.com/office/powerpoint/2010/main" val="1360072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10</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12</a:t>
            </a:fld>
            <a:endParaRPr kumimoji="1"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13</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14</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15</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16</a:t>
            </a:fld>
            <a:endParaRPr kumimoji="1"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17</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18</a:t>
            </a:fld>
            <a:endParaRPr kumimoji="1"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19</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a:t>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20</a:t>
            </a:fld>
            <a:endParaRPr kumimoji="1"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21</a:t>
            </a:fld>
            <a:endParaRPr kumimoji="1"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22</a:t>
            </a:fld>
            <a:endParaRPr kumimoji="1" lang="ja-JP"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23</a:t>
            </a:fld>
            <a:endParaRPr kumimoji="1"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24</a:t>
            </a:fld>
            <a:endParaRPr kumimoji="1"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25</a:t>
            </a:fld>
            <a:endParaRPr kumimoji="1"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26</a:t>
            </a:fld>
            <a:endParaRPr kumimoji="1"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27</a:t>
            </a:fld>
            <a:endParaRPr kumimoji="1"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28</a:t>
            </a:fld>
            <a:endParaRPr kumimoji="1"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29</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a:t>
            </a:fld>
            <a:endParaRPr kumimoji="1" lang="ja-JP"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30</a:t>
            </a:fld>
            <a:endParaRPr kumimoji="1"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31</a:t>
            </a:fld>
            <a:endParaRPr kumimoji="1" lang="ja-JP"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32</a:t>
            </a:fld>
            <a:endParaRPr kumimoji="1" lang="ja-JP"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33</a:t>
            </a:fld>
            <a:endParaRPr kumimoji="1" lang="ja-JP"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34</a:t>
            </a:fld>
            <a:endParaRPr kumimoji="1" lang="ja-JP"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35</a:t>
            </a:fld>
            <a:endParaRPr kumimoji="1" lang="ja-JP"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36</a:t>
            </a:fld>
            <a:endParaRPr kumimoji="1" lang="ja-JP"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37</a:t>
            </a:fld>
            <a:endParaRPr kumimoji="1" lang="ja-JP"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38</a:t>
            </a:fld>
            <a:endParaRPr kumimoji="1" lang="ja-JP"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39</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a:t>
            </a:fld>
            <a:endParaRPr kumimoji="1" lang="ja-JP"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40</a:t>
            </a:fld>
            <a:endParaRPr kumimoji="1" lang="ja-JP"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41</a:t>
            </a:fld>
            <a:endParaRPr kumimoji="1" lang="ja-JP"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42</a:t>
            </a:fld>
            <a:endParaRPr kumimoji="1" lang="ja-JP"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43</a:t>
            </a:fld>
            <a:endParaRPr kumimoji="1" lang="ja-JP"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44</a:t>
            </a:fld>
            <a:endParaRPr kumimoji="1" lang="ja-JP"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45</a:t>
            </a:fld>
            <a:endParaRPr kumimoji="1" lang="ja-JP"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46</a:t>
            </a:fld>
            <a:endParaRPr kumimoji="1" lang="ja-JP"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47</a:t>
            </a:fld>
            <a:endParaRPr kumimoji="1" lang="ja-JP"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48</a:t>
            </a:fld>
            <a:endParaRPr kumimoji="1" lang="ja-JP"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49</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a:t>
            </a:fld>
            <a:endParaRPr kumimoji="1" lang="ja-JP"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50</a:t>
            </a:fld>
            <a:endParaRPr kumimoji="1" lang="ja-JP"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51</a:t>
            </a:fld>
            <a:endParaRPr kumimoji="1" lang="ja-JP"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52</a:t>
            </a:fld>
            <a:endParaRPr kumimoji="1" lang="ja-JP"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53</a:t>
            </a:fld>
            <a:endParaRPr kumimoji="1" lang="ja-JP"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54</a:t>
            </a:fld>
            <a:endParaRPr kumimoji="1" lang="ja-JP"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55</a:t>
            </a:fld>
            <a:endParaRPr kumimoji="1" lang="ja-JP"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56</a:t>
            </a:fld>
            <a:endParaRPr kumimoji="1" lang="ja-JP"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57</a:t>
            </a:fld>
            <a:endParaRPr kumimoji="1" lang="ja-JP"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58</a:t>
            </a:fld>
            <a:endParaRPr kumimoji="1" lang="ja-JP"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59</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a:t>
            </a:fld>
            <a:endParaRPr kumimoji="1" lang="ja-JP"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60</a:t>
            </a:fld>
            <a:endParaRPr kumimoji="1" lang="ja-JP"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61</a:t>
            </a:fld>
            <a:endParaRPr kumimoji="1" lang="ja-JP"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62</a:t>
            </a:fld>
            <a:endParaRPr kumimoji="1" lang="ja-JP"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63</a:t>
            </a:fld>
            <a:endParaRPr kumimoji="1" lang="ja-JP"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64</a:t>
            </a:fld>
            <a:endParaRPr kumimoji="1" lang="ja-JP"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65</a:t>
            </a:fld>
            <a:endParaRPr kumimoji="1" lang="ja-JP"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66</a:t>
            </a:fld>
            <a:endParaRPr kumimoji="1" lang="ja-JP"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67</a:t>
            </a:fld>
            <a:endParaRPr kumimoji="1" lang="ja-JP"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68</a:t>
            </a:fld>
            <a:endParaRPr kumimoji="1" lang="ja-JP"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69</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a:t>
            </a:fld>
            <a:endParaRPr kumimoji="1" lang="ja-JP"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70</a:t>
            </a:fld>
            <a:endParaRPr kumimoji="1" lang="ja-JP"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71</a:t>
            </a:fld>
            <a:endParaRPr kumimoji="1" lang="ja-JP"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72</a:t>
            </a:fld>
            <a:endParaRPr kumimoji="1" lang="ja-JP"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73</a:t>
            </a:fld>
            <a:endParaRPr kumimoji="1" lang="ja-JP"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74</a:t>
            </a:fld>
            <a:endParaRPr kumimoji="1" lang="ja-JP"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75</a:t>
            </a:fld>
            <a:endParaRPr kumimoji="1" lang="ja-JP"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76</a:t>
            </a:fld>
            <a:endParaRPr kumimoji="1" lang="ja-JP"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77</a:t>
            </a:fld>
            <a:endParaRPr kumimoji="1" lang="ja-JP"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78</a:t>
            </a:fld>
            <a:endParaRPr kumimoji="1" lang="ja-JP"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79</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8</a:t>
            </a:fld>
            <a:endParaRPr kumimoji="1" lang="ja-JP"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80</a:t>
            </a:fld>
            <a:endParaRPr kumimoji="1" lang="ja-JP"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81</a:t>
            </a:fld>
            <a:endParaRPr kumimoji="1" lang="ja-JP"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82</a:t>
            </a:fld>
            <a:endParaRPr kumimoji="1"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6" name="タイトル 1"/>
          <p:cNvSpPr>
            <a:spLocks noGrp="1"/>
          </p:cNvSpPr>
          <p:nvPr>
            <p:ph type="ctrTitle"/>
          </p:nvPr>
        </p:nvSpPr>
        <p:spPr>
          <a:xfrm>
            <a:off x="742950" y="2693990"/>
            <a:ext cx="8420100" cy="1470025"/>
          </a:xfrm>
          <a:prstGeom prst="rect">
            <a:avLst/>
          </a:prstGeom>
        </p:spPr>
        <p:txBody>
          <a:bodyPr anchor="ctr"/>
          <a:lstStyle>
            <a:lvl1pPr algn="ctr">
              <a:defRPr sz="5000">
                <a:solidFill>
                  <a:srgbClr val="FF00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5000" b="0" i="0" u="none" strike="noStrike" kern="0" cap="none" spc="0" normalizeH="0" baseline="0" noProof="0" dirty="0" smtClean="0">
                <a:ln>
                  <a:noFill/>
                </a:ln>
                <a:solidFill>
                  <a:srgbClr val="FF0000"/>
                </a:solidFill>
                <a:effectLst/>
                <a:uLnTx/>
                <a:uFillTx/>
              </a:rPr>
              <a:t>マスタ タイトルの書式設定</a:t>
            </a:r>
            <a:endParaRPr kumimoji="1" lang="ja-JP" altLang="en-US" sz="5000" b="0" i="0" u="none" strike="noStrike" kern="0" cap="none" spc="0" normalizeH="0" baseline="0" noProof="0" dirty="0">
              <a:ln>
                <a:noFill/>
              </a:ln>
              <a:solidFill>
                <a:srgbClr val="FF0000"/>
              </a:solidFill>
              <a:effectLst/>
              <a:uLnTx/>
              <a:uFillTx/>
            </a:endParaRPr>
          </a:p>
        </p:txBody>
      </p:sp>
      <p:grpSp>
        <p:nvGrpSpPr>
          <p:cNvPr id="27" name="グループ化 26"/>
          <p:cNvGrpSpPr/>
          <p:nvPr userDrawn="1"/>
        </p:nvGrpSpPr>
        <p:grpSpPr>
          <a:xfrm>
            <a:off x="0" y="6093296"/>
            <a:ext cx="9906000" cy="775214"/>
            <a:chOff x="0" y="161966"/>
            <a:chExt cx="9144000" cy="325448"/>
          </a:xfrm>
        </p:grpSpPr>
        <p:sp>
          <p:nvSpPr>
            <p:cNvPr id="28" name="直角三角形 27"/>
            <p:cNvSpPr/>
            <p:nvPr userDrawn="1"/>
          </p:nvSpPr>
          <p:spPr>
            <a:xfrm rot="10800000" flipH="1" flipV="1">
              <a:off x="0" y="161966"/>
              <a:ext cx="9144000" cy="325446"/>
            </a:xfrm>
            <a:prstGeom prst="rtTriangle">
              <a:avLst/>
            </a:prstGeom>
            <a:solidFill>
              <a:sysClr val="window" lastClr="FFFFFF">
                <a:lumMod val="65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9" name="直角三角形 28"/>
            <p:cNvSpPr/>
            <p:nvPr/>
          </p:nvSpPr>
          <p:spPr>
            <a:xfrm rot="10800000" flipV="1">
              <a:off x="285750" y="210869"/>
              <a:ext cx="8858250" cy="276543"/>
            </a:xfrm>
            <a:prstGeom prst="rtTriangle">
              <a:avLst/>
            </a:prstGeom>
            <a:solidFill>
              <a:sysClr val="window" lastClr="FFFFFF">
                <a:lumMod val="65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30" name="グループ化 26"/>
            <p:cNvGrpSpPr/>
            <p:nvPr/>
          </p:nvGrpSpPr>
          <p:grpSpPr>
            <a:xfrm>
              <a:off x="0" y="247546"/>
              <a:ext cx="9144000" cy="239868"/>
              <a:chOff x="0" y="1460941"/>
              <a:chExt cx="9144000" cy="239868"/>
            </a:xfrm>
          </p:grpSpPr>
          <p:sp>
            <p:nvSpPr>
              <p:cNvPr id="31" name="直角三角形 30"/>
              <p:cNvSpPr/>
              <p:nvPr/>
            </p:nvSpPr>
            <p:spPr>
              <a:xfrm rot="10800000" flipV="1">
                <a:off x="899592" y="1573618"/>
                <a:ext cx="8244408" cy="12718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32" name="直角三角形 31"/>
              <p:cNvSpPr/>
              <p:nvPr/>
            </p:nvSpPr>
            <p:spPr>
              <a:xfrm flipH="1">
                <a:off x="3563888" y="1460941"/>
                <a:ext cx="5580112" cy="239867"/>
              </a:xfrm>
              <a:prstGeom prst="rtTriangle">
                <a:avLst/>
              </a:prstGeom>
              <a:solidFill>
                <a:srgbClr val="FF0000">
                  <a:alpha val="48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33" name="直角三角形 32"/>
              <p:cNvSpPr/>
              <p:nvPr/>
            </p:nvSpPr>
            <p:spPr>
              <a:xfrm>
                <a:off x="0" y="1497619"/>
                <a:ext cx="4427984" cy="203190"/>
              </a:xfrm>
              <a:prstGeom prst="rtTriangle">
                <a:avLst/>
              </a:prstGeom>
              <a:solidFill>
                <a:srgbClr val="FF0000">
                  <a:alpha val="48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35" name="正方形/長方形 34"/>
          <p:cNvSpPr/>
          <p:nvPr userDrawn="1"/>
        </p:nvSpPr>
        <p:spPr>
          <a:xfrm>
            <a:off x="4472760" y="5949280"/>
            <a:ext cx="1706587" cy="216024"/>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6" name="Rounded Rectangle 15"/>
          <p:cNvSpPr/>
          <p:nvPr/>
        </p:nvSpPr>
        <p:spPr>
          <a:xfrm>
            <a:off x="247650" y="228600"/>
            <a:ext cx="9420606"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29304" y="5353963"/>
            <a:ext cx="9450324"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742950" y="1600201"/>
            <a:ext cx="8420100" cy="1780108"/>
          </a:xfrm>
          <a:prstGeom prst="rect">
            <a:avLst/>
          </a:prstGeo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5900" y="3556001"/>
            <a:ext cx="6934200" cy="1473200"/>
          </a:xfrm>
          <a:prstGeom prst="rect">
            <a:avLst/>
          </a:prstGeo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10/24/2015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&lt;#&gt;</a:t>
            </a:fld>
            <a:endParaRPr lang="en-US"/>
          </a:p>
        </p:txBody>
      </p:sp>
    </p:spTree>
    <p:extLst>
      <p:ext uri="{BB962C8B-B14F-4D97-AF65-F5344CB8AC3E}">
        <p14:creationId xmlns="" xmlns:p14="http://schemas.microsoft.com/office/powerpoint/2010/main" val="31743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12" name="Rounded Rectangle 11"/>
          <p:cNvSpPr/>
          <p:nvPr/>
        </p:nvSpPr>
        <p:spPr>
          <a:xfrm>
            <a:off x="247650" y="228600"/>
            <a:ext cx="9420606"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29304" y="714192"/>
            <a:ext cx="9450324" cy="1329875"/>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10/24/2015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&lt;#&gt;</a:t>
            </a:fld>
            <a:endParaRPr lang="en-US"/>
          </a:p>
        </p:txBody>
      </p:sp>
    </p:spTree>
    <p:extLst>
      <p:ext uri="{BB962C8B-B14F-4D97-AF65-F5344CB8AC3E}">
        <p14:creationId xmlns="" xmlns:p14="http://schemas.microsoft.com/office/powerpoint/2010/main" val="2048482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9" name="直角三角形 28"/>
          <p:cNvSpPr/>
          <p:nvPr userDrawn="1"/>
        </p:nvSpPr>
        <p:spPr>
          <a:xfrm flipH="1">
            <a:off x="0" y="5589240"/>
            <a:ext cx="9906000" cy="1268760"/>
          </a:xfrm>
          <a:prstGeom prst="rtTriangle">
            <a:avLst/>
          </a:prstGeom>
          <a:solidFill>
            <a:sysClr val="window" lastClr="FFFFFF">
              <a:lumMod val="65000"/>
              <a:alpha val="17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0" name="直角三角形 29"/>
          <p:cNvSpPr/>
          <p:nvPr userDrawn="1"/>
        </p:nvSpPr>
        <p:spPr>
          <a:xfrm>
            <a:off x="0" y="5733256"/>
            <a:ext cx="7761312" cy="1124744"/>
          </a:xfrm>
          <a:prstGeom prst="rtTriangle">
            <a:avLst/>
          </a:prstGeom>
          <a:solidFill>
            <a:sysClr val="window" lastClr="FFFFFF">
              <a:lumMod val="65000"/>
              <a:alpha val="27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1" name="直角三角形 30"/>
          <p:cNvSpPr/>
          <p:nvPr userDrawn="1"/>
        </p:nvSpPr>
        <p:spPr>
          <a:xfrm rot="10800000" flipV="1">
            <a:off x="5499062" y="6453336"/>
            <a:ext cx="4406939" cy="406946"/>
          </a:xfrm>
          <a:prstGeom prst="rtTriangle">
            <a:avLst/>
          </a:prstGeom>
          <a:solidFill>
            <a:sysClr val="window" lastClr="FFFFFF">
              <a:lumMod val="65000"/>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2" name="Rectangle 10"/>
          <p:cNvSpPr txBox="1">
            <a:spLocks noGrp="1" noChangeArrowheads="1"/>
          </p:cNvSpPr>
          <p:nvPr userDrawn="1"/>
        </p:nvSpPr>
        <p:spPr bwMode="auto">
          <a:xfrm>
            <a:off x="3963147" y="6685968"/>
            <a:ext cx="1979708" cy="107722"/>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ja-JP" sz="7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rPr>
              <a:t>Proprietary and Confidential to Members Co., Ltd.</a:t>
            </a:r>
          </a:p>
        </p:txBody>
      </p:sp>
      <p:sp>
        <p:nvSpPr>
          <p:cNvPr id="33"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&lt;#&gt;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
        <p:nvSpPr>
          <p:cNvPr id="34" name="タイトル 1"/>
          <p:cNvSpPr>
            <a:spLocks noGrp="1"/>
          </p:cNvSpPr>
          <p:nvPr>
            <p:ph type="ctrTitle"/>
          </p:nvPr>
        </p:nvSpPr>
        <p:spPr>
          <a:xfrm>
            <a:off x="742950" y="2693990"/>
            <a:ext cx="8420100" cy="1470025"/>
          </a:xfrm>
          <a:prstGeom prst="rect">
            <a:avLst/>
          </a:prstGeom>
        </p:spPr>
        <p:txBody>
          <a:bodyPr anchor="ctr"/>
          <a:lstStyle>
            <a:lvl1pPr algn="ctr">
              <a:defRPr sz="4400">
                <a:solidFill>
                  <a:schemeClr val="tx1">
                    <a:lumMod val="75000"/>
                    <a:lumOff val="25000"/>
                  </a:schemeClr>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5000" b="0" i="0" u="none" strike="noStrike" kern="0" cap="none" spc="0" normalizeH="0" baseline="0" noProof="0" dirty="0" smtClean="0">
                <a:ln>
                  <a:noFill/>
                </a:ln>
                <a:solidFill>
                  <a:srgbClr val="FF0000"/>
                </a:solidFill>
                <a:effectLst/>
                <a:uLnTx/>
                <a:uFillTx/>
              </a:rPr>
              <a:t>マスタ タイトルの書式設定</a:t>
            </a:r>
            <a:endParaRPr kumimoji="1" lang="ja-JP" altLang="en-US" sz="5000" b="0" i="0" u="none" strike="noStrike" kern="0" cap="none" spc="0" normalizeH="0" baseline="0" noProof="0" dirty="0">
              <a:ln>
                <a:noFill/>
              </a:ln>
              <a:solidFill>
                <a:srgbClr val="FF0000"/>
              </a:solidFill>
              <a:effectLst/>
              <a:uLnTx/>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31" name="直角三角形 30"/>
          <p:cNvSpPr/>
          <p:nvPr userDrawn="1"/>
        </p:nvSpPr>
        <p:spPr>
          <a:xfrm rot="10800000" flipV="1">
            <a:off x="4094906" y="6453336"/>
            <a:ext cx="5811095" cy="404664"/>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32" name="グループ化 31"/>
          <p:cNvGrpSpPr/>
          <p:nvPr userDrawn="1"/>
        </p:nvGrpSpPr>
        <p:grpSpPr>
          <a:xfrm>
            <a:off x="1832654" y="6453336"/>
            <a:ext cx="7002116" cy="404664"/>
            <a:chOff x="1691680" y="6021284"/>
            <a:chExt cx="6463492" cy="836716"/>
          </a:xfrm>
        </p:grpSpPr>
        <p:sp>
          <p:nvSpPr>
            <p:cNvPr id="33" name="直角三角形 32"/>
            <p:cNvSpPr/>
            <p:nvPr userDrawn="1"/>
          </p:nvSpPr>
          <p:spPr>
            <a:xfrm>
              <a:off x="4572000" y="6021284"/>
              <a:ext cx="3583172"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4" name="直角三角形 33"/>
            <p:cNvSpPr/>
            <p:nvPr userDrawn="1"/>
          </p:nvSpPr>
          <p:spPr>
            <a:xfrm flipH="1">
              <a:off x="1691680" y="6021284"/>
              <a:ext cx="2880320"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grpSp>
        <p:nvGrpSpPr>
          <p:cNvPr id="35" name="グループ化 34"/>
          <p:cNvGrpSpPr/>
          <p:nvPr userDrawn="1"/>
        </p:nvGrpSpPr>
        <p:grpSpPr>
          <a:xfrm>
            <a:off x="-2" y="0"/>
            <a:ext cx="9906003" cy="692702"/>
            <a:chOff x="-3" y="-6"/>
            <a:chExt cx="9144003" cy="836720"/>
          </a:xfrm>
        </p:grpSpPr>
        <p:sp>
          <p:nvSpPr>
            <p:cNvPr id="36" name="直角三角形 35"/>
            <p:cNvSpPr/>
            <p:nvPr/>
          </p:nvSpPr>
          <p:spPr>
            <a:xfrm rot="10800000" flipH="1">
              <a:off x="-1" y="-6"/>
              <a:ext cx="6948266" cy="836716"/>
            </a:xfrm>
            <a:prstGeom prst="rtTriangle">
              <a:avLst/>
            </a:prstGeom>
            <a:solidFill>
              <a:sysClr val="window" lastClr="FFFFFF">
                <a:alpha val="36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7" name="直角三角形 36"/>
            <p:cNvSpPr/>
            <p:nvPr userDrawn="1"/>
          </p:nvSpPr>
          <p:spPr>
            <a:xfrm flipV="1">
              <a:off x="0" y="-1"/>
              <a:ext cx="9143996" cy="836712"/>
            </a:xfrm>
            <a:prstGeom prst="rtTriangle">
              <a:avLst/>
            </a:prstGeom>
            <a:solidFill>
              <a:sysClr val="window" lastClr="FFFFFF">
                <a:lumMod val="7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8" name="直角三角形 37"/>
            <p:cNvSpPr/>
            <p:nvPr/>
          </p:nvSpPr>
          <p:spPr>
            <a:xfrm rot="10800000" flipV="1">
              <a:off x="4" y="-6"/>
              <a:ext cx="9143996" cy="836712"/>
            </a:xfrm>
            <a:prstGeom prst="rtTriangle">
              <a:avLst/>
            </a:prstGeom>
            <a:solidFill>
              <a:sysClr val="window" lastClr="FFFFFF">
                <a:lumMod val="6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9" name="直角三角形 38"/>
            <p:cNvSpPr/>
            <p:nvPr/>
          </p:nvSpPr>
          <p:spPr>
            <a:xfrm rot="10800000">
              <a:off x="5560825" y="0"/>
              <a:ext cx="3583172" cy="332656"/>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40" name="直角三角形 39"/>
            <p:cNvSpPr/>
            <p:nvPr userDrawn="1"/>
          </p:nvSpPr>
          <p:spPr>
            <a:xfrm rot="16200000">
              <a:off x="8730208" y="422920"/>
              <a:ext cx="648071" cy="179512"/>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41" name="直角三角形 40"/>
            <p:cNvSpPr/>
            <p:nvPr userDrawn="1"/>
          </p:nvSpPr>
          <p:spPr>
            <a:xfrm>
              <a:off x="0" y="332656"/>
              <a:ext cx="1691681" cy="504057"/>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42" name="グループ化 39"/>
            <p:cNvGrpSpPr/>
            <p:nvPr userDrawn="1"/>
          </p:nvGrpSpPr>
          <p:grpSpPr>
            <a:xfrm>
              <a:off x="-3" y="0"/>
              <a:ext cx="539555" cy="836714"/>
              <a:chOff x="-3" y="0"/>
              <a:chExt cx="395539" cy="836714"/>
            </a:xfrm>
          </p:grpSpPr>
          <p:sp>
            <p:nvSpPr>
              <p:cNvPr id="43" name="直角三角形 42"/>
              <p:cNvSpPr/>
              <p:nvPr userDrawn="1"/>
            </p:nvSpPr>
            <p:spPr>
              <a:xfrm rot="5400000">
                <a:off x="-352559" y="352558"/>
                <a:ext cx="836712" cy="13159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44" name="直角三角形 43"/>
              <p:cNvSpPr/>
              <p:nvPr userDrawn="1"/>
            </p:nvSpPr>
            <p:spPr>
              <a:xfrm rot="5400000">
                <a:off x="31440" y="-31440"/>
                <a:ext cx="332656" cy="395536"/>
              </a:xfrm>
              <a:prstGeom prst="rtTriangle">
                <a:avLst/>
              </a:prstGeom>
              <a:solidFill>
                <a:srgbClr val="C00000">
                  <a:alpha val="43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45" name="Rectangle 10"/>
          <p:cNvSpPr txBox="1">
            <a:spLocks noGrp="1" noChangeArrowheads="1"/>
          </p:cNvSpPr>
          <p:nvPr userDrawn="1"/>
        </p:nvSpPr>
        <p:spPr bwMode="auto">
          <a:xfrm>
            <a:off x="4112225" y="6695446"/>
            <a:ext cx="1681550" cy="92333"/>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Copyright © Members </a:t>
            </a:r>
            <a:r>
              <a:rPr kumimoji="1" lang="en-US" altLang="ja-JP" sz="600" b="0" i="0" u="none" strike="noStrike" kern="1200" cap="none" spc="0" normalizeH="0" baseline="0" noProof="0" dirty="0" err="1" smtClean="0">
                <a:ln>
                  <a:noFill/>
                </a:ln>
                <a:solidFill>
                  <a:sysClr val="window" lastClr="FFFFFF">
                    <a:lumMod val="65000"/>
                  </a:sysClr>
                </a:solidFill>
                <a:effectLst/>
                <a:uLnTx/>
                <a:uFillTx/>
                <a:latin typeface="Arial" charset="0"/>
                <a:ea typeface="ＭＳ Ｐゴシック" pitchFamily="50" charset="-128"/>
                <a:cs typeface="+mn-cs"/>
              </a:rPr>
              <a:t>Co.,Ltd</a:t>
            </a: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 All rights reserved</a:t>
            </a:r>
            <a:endParaRPr kumimoji="0" lang="en-US" altLang="ja-JP" sz="5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endParaRPr>
          </a:p>
        </p:txBody>
      </p:sp>
      <p:sp>
        <p:nvSpPr>
          <p:cNvPr id="46" name="タイトル プレースホルダ 1"/>
          <p:cNvSpPr>
            <a:spLocks noGrp="1"/>
          </p:cNvSpPr>
          <p:nvPr>
            <p:ph type="title"/>
          </p:nvPr>
        </p:nvSpPr>
        <p:spPr bwMode="auto">
          <a:xfrm>
            <a:off x="271464" y="105258"/>
            <a:ext cx="9324975" cy="587441"/>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rmAutofit/>
          </a:bodyPr>
          <a:lstStyle>
            <a:lvl1pPr algn="l">
              <a:defRPr sz="2400" b="1">
                <a:solidFill>
                  <a:schemeClr val="tx1">
                    <a:lumMod val="50000"/>
                    <a:lumOff val="50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smtClean="0">
                <a:ln>
                  <a:noFill/>
                </a:ln>
                <a:solidFill>
                  <a:srgbClr val="FF0000"/>
                </a:solidFill>
                <a:effectLst/>
                <a:uLnTx/>
                <a:uFillTx/>
              </a:rPr>
              <a:t>マスタ タイトルの書式設定</a:t>
            </a:r>
          </a:p>
        </p:txBody>
      </p:sp>
      <p:sp>
        <p:nvSpPr>
          <p:cNvPr id="47" name="直角三角形 46"/>
          <p:cNvSpPr/>
          <p:nvPr userDrawn="1"/>
        </p:nvSpPr>
        <p:spPr>
          <a:xfrm flipH="1" flipV="1">
            <a:off x="9711530" y="692696"/>
            <a:ext cx="194471" cy="216024"/>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48"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&lt;#&gt;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
        <p:nvSpPr>
          <p:cNvPr id="21" name="テキスト プレースホルダ 20"/>
          <p:cNvSpPr>
            <a:spLocks noGrp="1"/>
          </p:cNvSpPr>
          <p:nvPr>
            <p:ph type="body" sz="quarter" idx="10"/>
          </p:nvPr>
        </p:nvSpPr>
        <p:spPr>
          <a:xfrm>
            <a:off x="312738" y="828675"/>
            <a:ext cx="9326562" cy="5603875"/>
          </a:xfrm>
          <a:prstGeom prst="rect">
            <a:avLst/>
          </a:prstGeom>
        </p:spPr>
        <p:txBody>
          <a:bodyPr/>
          <a:lstStyle/>
          <a:p>
            <a:pPr lvl="0"/>
            <a:r>
              <a:rPr kumimoji="1" lang="ja-JP" altLang="en-US" dirty="0" smtClean="0"/>
              <a:t>マスタ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grpSp>
        <p:nvGrpSpPr>
          <p:cNvPr id="11" name="グループ化 10"/>
          <p:cNvGrpSpPr/>
          <p:nvPr userDrawn="1"/>
        </p:nvGrpSpPr>
        <p:grpSpPr>
          <a:xfrm>
            <a:off x="-2" y="0"/>
            <a:ext cx="9906003" cy="692702"/>
            <a:chOff x="-3" y="-6"/>
            <a:chExt cx="9144003" cy="836720"/>
          </a:xfrm>
        </p:grpSpPr>
        <p:sp>
          <p:nvSpPr>
            <p:cNvPr id="12" name="直角三角形 11"/>
            <p:cNvSpPr/>
            <p:nvPr/>
          </p:nvSpPr>
          <p:spPr>
            <a:xfrm rot="10800000" flipH="1">
              <a:off x="-1" y="-6"/>
              <a:ext cx="6948266" cy="836716"/>
            </a:xfrm>
            <a:prstGeom prst="rtTriangle">
              <a:avLst/>
            </a:prstGeom>
            <a:solidFill>
              <a:sysClr val="window" lastClr="FFFFFF">
                <a:alpha val="36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3" name="直角三角形 12"/>
            <p:cNvSpPr/>
            <p:nvPr userDrawn="1"/>
          </p:nvSpPr>
          <p:spPr>
            <a:xfrm flipV="1">
              <a:off x="0" y="-1"/>
              <a:ext cx="9143996" cy="836712"/>
            </a:xfrm>
            <a:prstGeom prst="rtTriangle">
              <a:avLst/>
            </a:prstGeom>
            <a:solidFill>
              <a:sysClr val="window" lastClr="FFFFFF">
                <a:lumMod val="7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4" name="直角三角形 13"/>
            <p:cNvSpPr/>
            <p:nvPr/>
          </p:nvSpPr>
          <p:spPr>
            <a:xfrm rot="10800000" flipV="1">
              <a:off x="4" y="-6"/>
              <a:ext cx="9143996" cy="836712"/>
            </a:xfrm>
            <a:prstGeom prst="rtTriangle">
              <a:avLst/>
            </a:prstGeom>
            <a:solidFill>
              <a:sysClr val="window" lastClr="FFFFFF">
                <a:lumMod val="6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5" name="直角三角形 14"/>
            <p:cNvSpPr/>
            <p:nvPr/>
          </p:nvSpPr>
          <p:spPr>
            <a:xfrm rot="10800000">
              <a:off x="5560825" y="0"/>
              <a:ext cx="3583172" cy="332656"/>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6" name="直角三角形 15"/>
            <p:cNvSpPr/>
            <p:nvPr userDrawn="1"/>
          </p:nvSpPr>
          <p:spPr>
            <a:xfrm rot="16200000">
              <a:off x="8730208" y="422920"/>
              <a:ext cx="648071" cy="179512"/>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7" name="直角三角形 16"/>
            <p:cNvSpPr/>
            <p:nvPr userDrawn="1"/>
          </p:nvSpPr>
          <p:spPr>
            <a:xfrm>
              <a:off x="0" y="332656"/>
              <a:ext cx="1691681" cy="504057"/>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18" name="グループ化 39"/>
            <p:cNvGrpSpPr/>
            <p:nvPr userDrawn="1"/>
          </p:nvGrpSpPr>
          <p:grpSpPr>
            <a:xfrm>
              <a:off x="-3" y="0"/>
              <a:ext cx="539555" cy="836714"/>
              <a:chOff x="-3" y="0"/>
              <a:chExt cx="395539" cy="836714"/>
            </a:xfrm>
          </p:grpSpPr>
          <p:sp>
            <p:nvSpPr>
              <p:cNvPr id="19" name="直角三角形 18"/>
              <p:cNvSpPr/>
              <p:nvPr userDrawn="1"/>
            </p:nvSpPr>
            <p:spPr>
              <a:xfrm rot="5400000">
                <a:off x="-352559" y="352558"/>
                <a:ext cx="836712" cy="13159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20" name="直角三角形 19"/>
              <p:cNvSpPr/>
              <p:nvPr userDrawn="1"/>
            </p:nvSpPr>
            <p:spPr>
              <a:xfrm rot="5400000">
                <a:off x="31440" y="-31440"/>
                <a:ext cx="332656" cy="395536"/>
              </a:xfrm>
              <a:prstGeom prst="rtTriangle">
                <a:avLst/>
              </a:prstGeom>
              <a:solidFill>
                <a:srgbClr val="C00000">
                  <a:alpha val="43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21" name="タイトル プレースホルダ 1"/>
          <p:cNvSpPr>
            <a:spLocks noGrp="1"/>
          </p:cNvSpPr>
          <p:nvPr>
            <p:ph type="title"/>
          </p:nvPr>
        </p:nvSpPr>
        <p:spPr bwMode="auto">
          <a:xfrm>
            <a:off x="271464" y="105258"/>
            <a:ext cx="9324975" cy="587441"/>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rmAutofit/>
          </a:bodyPr>
          <a:lstStyle>
            <a:lvl1pPr algn="l">
              <a:defRPr sz="2400" b="1">
                <a:solidFill>
                  <a:schemeClr val="tx1">
                    <a:lumMod val="50000"/>
                    <a:lumOff val="50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smtClean="0">
                <a:ln>
                  <a:noFill/>
                </a:ln>
                <a:solidFill>
                  <a:srgbClr val="FF0000"/>
                </a:solidFill>
                <a:effectLst/>
                <a:uLnTx/>
                <a:uFillTx/>
              </a:rPr>
              <a:t>マスタ タイトルの書式設定</a:t>
            </a:r>
          </a:p>
        </p:txBody>
      </p:sp>
      <p:sp>
        <p:nvSpPr>
          <p:cNvPr id="22" name="直角三角形 21"/>
          <p:cNvSpPr/>
          <p:nvPr userDrawn="1"/>
        </p:nvSpPr>
        <p:spPr>
          <a:xfrm flipH="1" flipV="1">
            <a:off x="9711530" y="692696"/>
            <a:ext cx="194471" cy="216024"/>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3" name="直角三角形 22"/>
          <p:cNvSpPr/>
          <p:nvPr userDrawn="1"/>
        </p:nvSpPr>
        <p:spPr>
          <a:xfrm rot="10800000" flipV="1">
            <a:off x="4094906" y="6453336"/>
            <a:ext cx="5811095" cy="404664"/>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24" name="グループ化 23"/>
          <p:cNvGrpSpPr/>
          <p:nvPr userDrawn="1"/>
        </p:nvGrpSpPr>
        <p:grpSpPr>
          <a:xfrm>
            <a:off x="1832654" y="6453336"/>
            <a:ext cx="7002116" cy="404664"/>
            <a:chOff x="1691680" y="6021284"/>
            <a:chExt cx="6463492" cy="836716"/>
          </a:xfrm>
        </p:grpSpPr>
        <p:sp>
          <p:nvSpPr>
            <p:cNvPr id="25" name="直角三角形 24"/>
            <p:cNvSpPr/>
            <p:nvPr userDrawn="1"/>
          </p:nvSpPr>
          <p:spPr>
            <a:xfrm>
              <a:off x="4572000" y="6021284"/>
              <a:ext cx="3583172"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6" name="直角三角形 25"/>
            <p:cNvSpPr/>
            <p:nvPr userDrawn="1"/>
          </p:nvSpPr>
          <p:spPr>
            <a:xfrm flipH="1">
              <a:off x="1691680" y="6021284"/>
              <a:ext cx="2880320"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sp>
        <p:nvSpPr>
          <p:cNvPr id="27" name="Rectangle 10"/>
          <p:cNvSpPr txBox="1">
            <a:spLocks noGrp="1" noChangeArrowheads="1"/>
          </p:cNvSpPr>
          <p:nvPr userDrawn="1"/>
        </p:nvSpPr>
        <p:spPr bwMode="auto">
          <a:xfrm>
            <a:off x="4112225" y="6695446"/>
            <a:ext cx="1681550" cy="92333"/>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Copyright © Members </a:t>
            </a:r>
            <a:r>
              <a:rPr kumimoji="1" lang="en-US" altLang="ja-JP" sz="600" b="0" i="0" u="none" strike="noStrike" kern="1200" cap="none" spc="0" normalizeH="0" baseline="0" noProof="0" dirty="0" err="1" smtClean="0">
                <a:ln>
                  <a:noFill/>
                </a:ln>
                <a:solidFill>
                  <a:sysClr val="window" lastClr="FFFFFF">
                    <a:lumMod val="65000"/>
                  </a:sysClr>
                </a:solidFill>
                <a:effectLst/>
                <a:uLnTx/>
                <a:uFillTx/>
                <a:latin typeface="Arial" charset="0"/>
                <a:ea typeface="ＭＳ Ｐゴシック" pitchFamily="50" charset="-128"/>
                <a:cs typeface="+mn-cs"/>
              </a:rPr>
              <a:t>Co.,Ltd</a:t>
            </a: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 All rights reserved</a:t>
            </a:r>
            <a:endParaRPr kumimoji="0" lang="en-US" altLang="ja-JP" sz="5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endParaRPr>
          </a:p>
        </p:txBody>
      </p:sp>
      <p:sp>
        <p:nvSpPr>
          <p:cNvPr id="28"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&lt;#&gt;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
        <p:nvSpPr>
          <p:cNvPr id="29" name="テキスト プレースホルダ 20"/>
          <p:cNvSpPr>
            <a:spLocks noGrp="1"/>
          </p:cNvSpPr>
          <p:nvPr>
            <p:ph type="body" sz="quarter" idx="10"/>
          </p:nvPr>
        </p:nvSpPr>
        <p:spPr>
          <a:xfrm>
            <a:off x="312738" y="828675"/>
            <a:ext cx="9326562" cy="5603875"/>
          </a:xfrm>
          <a:prstGeom prst="rect">
            <a:avLst/>
          </a:prstGeom>
        </p:spPr>
        <p:txBody>
          <a:bodyPr/>
          <a:lstStyle/>
          <a:p>
            <a:pPr lvl="0"/>
            <a:r>
              <a:rPr kumimoji="1" lang="ja-JP" altLang="en-US" dirty="0" smtClean="0"/>
              <a:t>マスタ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fidential ">
    <p:spTree>
      <p:nvGrpSpPr>
        <p:cNvPr id="1" name=""/>
        <p:cNvGrpSpPr/>
        <p:nvPr/>
      </p:nvGrpSpPr>
      <p:grpSpPr>
        <a:xfrm>
          <a:off x="0" y="0"/>
          <a:ext cx="0" cy="0"/>
          <a:chOff x="0" y="0"/>
          <a:chExt cx="0" cy="0"/>
        </a:xfrm>
      </p:grpSpPr>
      <p:grpSp>
        <p:nvGrpSpPr>
          <p:cNvPr id="8" name="グループ化 7"/>
          <p:cNvGrpSpPr/>
          <p:nvPr userDrawn="1"/>
        </p:nvGrpSpPr>
        <p:grpSpPr>
          <a:xfrm>
            <a:off x="1" y="0"/>
            <a:ext cx="9906003" cy="692702"/>
            <a:chOff x="-3" y="-6"/>
            <a:chExt cx="9144003" cy="836720"/>
          </a:xfrm>
        </p:grpSpPr>
        <p:sp>
          <p:nvSpPr>
            <p:cNvPr id="10" name="直角三角形 9"/>
            <p:cNvSpPr/>
            <p:nvPr/>
          </p:nvSpPr>
          <p:spPr>
            <a:xfrm rot="10800000" flipH="1">
              <a:off x="-1" y="-6"/>
              <a:ext cx="6948266" cy="836716"/>
            </a:xfrm>
            <a:prstGeom prst="rtTriangle">
              <a:avLst/>
            </a:prstGeom>
            <a:solidFill>
              <a:sysClr val="window" lastClr="FFFFFF">
                <a:alpha val="36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1" name="直角三角形 10"/>
            <p:cNvSpPr/>
            <p:nvPr userDrawn="1"/>
          </p:nvSpPr>
          <p:spPr>
            <a:xfrm flipV="1">
              <a:off x="0" y="-1"/>
              <a:ext cx="9143996" cy="836712"/>
            </a:xfrm>
            <a:prstGeom prst="rtTriangle">
              <a:avLst/>
            </a:prstGeom>
            <a:solidFill>
              <a:sysClr val="window" lastClr="FFFFFF">
                <a:lumMod val="7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2" name="直角三角形 11"/>
            <p:cNvSpPr/>
            <p:nvPr/>
          </p:nvSpPr>
          <p:spPr>
            <a:xfrm rot="10800000" flipV="1">
              <a:off x="4" y="-6"/>
              <a:ext cx="9143996" cy="836712"/>
            </a:xfrm>
            <a:prstGeom prst="rtTriangle">
              <a:avLst/>
            </a:prstGeom>
            <a:solidFill>
              <a:sysClr val="window" lastClr="FFFFFF">
                <a:lumMod val="6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3" name="直角三角形 12"/>
            <p:cNvSpPr/>
            <p:nvPr/>
          </p:nvSpPr>
          <p:spPr>
            <a:xfrm rot="10800000">
              <a:off x="5560825" y="0"/>
              <a:ext cx="3583172" cy="332656"/>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4" name="直角三角形 13"/>
            <p:cNvSpPr/>
            <p:nvPr userDrawn="1"/>
          </p:nvSpPr>
          <p:spPr>
            <a:xfrm rot="16200000">
              <a:off x="8730208" y="422920"/>
              <a:ext cx="648071" cy="179512"/>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5" name="直角三角形 14"/>
            <p:cNvSpPr/>
            <p:nvPr userDrawn="1"/>
          </p:nvSpPr>
          <p:spPr>
            <a:xfrm>
              <a:off x="0" y="332656"/>
              <a:ext cx="1691681" cy="504057"/>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16" name="グループ化 39"/>
            <p:cNvGrpSpPr/>
            <p:nvPr userDrawn="1"/>
          </p:nvGrpSpPr>
          <p:grpSpPr>
            <a:xfrm>
              <a:off x="-3" y="0"/>
              <a:ext cx="539555" cy="836714"/>
              <a:chOff x="-3" y="0"/>
              <a:chExt cx="395539" cy="836714"/>
            </a:xfrm>
          </p:grpSpPr>
          <p:sp>
            <p:nvSpPr>
              <p:cNvPr id="17" name="直角三角形 16"/>
              <p:cNvSpPr/>
              <p:nvPr userDrawn="1"/>
            </p:nvSpPr>
            <p:spPr>
              <a:xfrm rot="5400000">
                <a:off x="-352559" y="352558"/>
                <a:ext cx="836712" cy="13159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18" name="直角三角形 17"/>
              <p:cNvSpPr/>
              <p:nvPr userDrawn="1"/>
            </p:nvSpPr>
            <p:spPr>
              <a:xfrm rot="5400000">
                <a:off x="31440" y="-31440"/>
                <a:ext cx="332656" cy="395536"/>
              </a:xfrm>
              <a:prstGeom prst="rtTriangle">
                <a:avLst/>
              </a:prstGeom>
              <a:solidFill>
                <a:srgbClr val="C00000">
                  <a:alpha val="43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19" name="タイトル プレースホルダ 1"/>
          <p:cNvSpPr>
            <a:spLocks noGrp="1"/>
          </p:cNvSpPr>
          <p:nvPr>
            <p:ph type="title"/>
          </p:nvPr>
        </p:nvSpPr>
        <p:spPr bwMode="auto">
          <a:xfrm>
            <a:off x="271464" y="105258"/>
            <a:ext cx="9324975" cy="587441"/>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rmAutofit/>
          </a:bodyPr>
          <a:lstStyle>
            <a:lvl1pPr algn="l">
              <a:defRPr sz="2400" b="1">
                <a:solidFill>
                  <a:schemeClr val="tx1">
                    <a:lumMod val="50000"/>
                    <a:lumOff val="50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smtClean="0">
                <a:ln>
                  <a:noFill/>
                </a:ln>
                <a:solidFill>
                  <a:srgbClr val="FF0000"/>
                </a:solidFill>
                <a:effectLst/>
                <a:uLnTx/>
                <a:uFillTx/>
              </a:rPr>
              <a:t>マスタ タイトルの書式設定</a:t>
            </a:r>
          </a:p>
        </p:txBody>
      </p:sp>
      <p:sp>
        <p:nvSpPr>
          <p:cNvPr id="20" name="直角三角形 19"/>
          <p:cNvSpPr/>
          <p:nvPr userDrawn="1"/>
        </p:nvSpPr>
        <p:spPr>
          <a:xfrm flipH="1" flipV="1">
            <a:off x="9711530" y="692696"/>
            <a:ext cx="194471" cy="216024"/>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1" name="直角三角形 20"/>
          <p:cNvSpPr/>
          <p:nvPr userDrawn="1"/>
        </p:nvSpPr>
        <p:spPr>
          <a:xfrm rot="10800000" flipV="1">
            <a:off x="4094906" y="6453336"/>
            <a:ext cx="5811095" cy="404664"/>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22" name="グループ化 21"/>
          <p:cNvGrpSpPr/>
          <p:nvPr userDrawn="1"/>
        </p:nvGrpSpPr>
        <p:grpSpPr>
          <a:xfrm>
            <a:off x="1832654" y="6453336"/>
            <a:ext cx="7002116" cy="404664"/>
            <a:chOff x="1691680" y="6021284"/>
            <a:chExt cx="6463492" cy="836716"/>
          </a:xfrm>
        </p:grpSpPr>
        <p:sp>
          <p:nvSpPr>
            <p:cNvPr id="23" name="直角三角形 22"/>
            <p:cNvSpPr/>
            <p:nvPr userDrawn="1"/>
          </p:nvSpPr>
          <p:spPr>
            <a:xfrm>
              <a:off x="4572000" y="6021284"/>
              <a:ext cx="3583172"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4" name="直角三角形 23"/>
            <p:cNvSpPr/>
            <p:nvPr userDrawn="1"/>
          </p:nvSpPr>
          <p:spPr>
            <a:xfrm flipH="1">
              <a:off x="1691680" y="6021284"/>
              <a:ext cx="2880320"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sp>
        <p:nvSpPr>
          <p:cNvPr id="25" name="Rectangle 10"/>
          <p:cNvSpPr txBox="1">
            <a:spLocks noGrp="1" noChangeArrowheads="1"/>
          </p:cNvSpPr>
          <p:nvPr userDrawn="1"/>
        </p:nvSpPr>
        <p:spPr bwMode="auto">
          <a:xfrm>
            <a:off x="4112225" y="6695446"/>
            <a:ext cx="1681550" cy="92333"/>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Copyright © Members </a:t>
            </a:r>
            <a:r>
              <a:rPr kumimoji="1" lang="en-US" altLang="ja-JP" sz="600" b="0" i="0" u="none" strike="noStrike" kern="1200" cap="none" spc="0" normalizeH="0" baseline="0" noProof="0" dirty="0" err="1" smtClean="0">
                <a:ln>
                  <a:noFill/>
                </a:ln>
                <a:solidFill>
                  <a:sysClr val="window" lastClr="FFFFFF">
                    <a:lumMod val="65000"/>
                  </a:sysClr>
                </a:solidFill>
                <a:effectLst/>
                <a:uLnTx/>
                <a:uFillTx/>
                <a:latin typeface="Arial" charset="0"/>
                <a:ea typeface="ＭＳ Ｐゴシック" pitchFamily="50" charset="-128"/>
                <a:cs typeface="+mn-cs"/>
              </a:rPr>
              <a:t>Co.,Ltd</a:t>
            </a: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 All rights reserved</a:t>
            </a:r>
            <a:endParaRPr kumimoji="0" lang="en-US" altLang="ja-JP" sz="5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endParaRPr>
          </a:p>
        </p:txBody>
      </p:sp>
      <p:sp>
        <p:nvSpPr>
          <p:cNvPr id="26"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&lt;#&gt;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Tree>
    <p:extLst>
      <p:ext uri="{BB962C8B-B14F-4D97-AF65-F5344CB8AC3E}">
        <p14:creationId xmlns="" xmlns:p14="http://schemas.microsoft.com/office/powerpoint/2010/main" val="1593576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 &amp; サブタイトル">
    <p:spTree>
      <p:nvGrpSpPr>
        <p:cNvPr id="1" name=""/>
        <p:cNvGrpSpPr/>
        <p:nvPr/>
      </p:nvGrpSpPr>
      <p:grpSpPr>
        <a:xfrm>
          <a:off x="0" y="0"/>
          <a:ext cx="0" cy="0"/>
          <a:chOff x="0" y="0"/>
          <a:chExt cx="0" cy="0"/>
        </a:xfrm>
      </p:grpSpPr>
      <p:sp>
        <p:nvSpPr>
          <p:cNvPr id="5" name="Shape 5"/>
          <p:cNvSpPr>
            <a:spLocks noGrp="1"/>
          </p:cNvSpPr>
          <p:nvPr>
            <p:ph type="title"/>
          </p:nvPr>
        </p:nvSpPr>
        <p:spPr>
          <a:xfrm>
            <a:off x="967383" y="1151930"/>
            <a:ext cx="7971234" cy="2321719"/>
          </a:xfrm>
          <a:prstGeom prst="rect">
            <a:avLst/>
          </a:prstGeom>
        </p:spPr>
        <p:txBody>
          <a:bodyPr anchor="b"/>
          <a:lstStyle/>
          <a:p>
            <a:pPr lvl="0">
              <a:defRPr sz="1800"/>
            </a:pPr>
            <a:r>
              <a:rPr sz="5900" dirty="0" err="1"/>
              <a:t>タイトルテキスト</a:t>
            </a:r>
            <a:endParaRPr sz="5900" dirty="0"/>
          </a:p>
        </p:txBody>
      </p:sp>
      <p:sp>
        <p:nvSpPr>
          <p:cNvPr id="6" name="Shape 6"/>
          <p:cNvSpPr>
            <a:spLocks noGrp="1"/>
          </p:cNvSpPr>
          <p:nvPr>
            <p:ph type="body" idx="1"/>
          </p:nvPr>
        </p:nvSpPr>
        <p:spPr>
          <a:xfrm>
            <a:off x="967383" y="3536156"/>
            <a:ext cx="7971234" cy="794742"/>
          </a:xfrm>
          <a:prstGeom prst="rect">
            <a:avLst/>
          </a:prstGeom>
        </p:spPr>
        <p:txBody>
          <a:bodyPr anchor="t"/>
          <a:lstStyle>
            <a:lvl1pPr marL="0" indent="0" algn="ctr">
              <a:spcBef>
                <a:spcPts val="0"/>
              </a:spcBef>
              <a:buSzTx/>
              <a:buNone/>
              <a:defRPr sz="2400"/>
            </a:lvl1pPr>
            <a:lvl2pPr marL="0" indent="168387" algn="ctr">
              <a:spcBef>
                <a:spcPts val="0"/>
              </a:spcBef>
              <a:buSzTx/>
              <a:buNone/>
              <a:defRPr sz="2400"/>
            </a:lvl2pPr>
            <a:lvl3pPr marL="0" indent="336774" algn="ctr">
              <a:spcBef>
                <a:spcPts val="0"/>
              </a:spcBef>
              <a:buSzTx/>
              <a:buNone/>
              <a:defRPr sz="2400"/>
            </a:lvl3pPr>
            <a:lvl4pPr marL="0" indent="505160" algn="ctr">
              <a:spcBef>
                <a:spcPts val="0"/>
              </a:spcBef>
              <a:buSzTx/>
              <a:buNone/>
              <a:defRPr sz="2400"/>
            </a:lvl4pPr>
            <a:lvl5pPr marL="0" indent="673547" algn="ctr">
              <a:spcBef>
                <a:spcPts val="0"/>
              </a:spcBef>
              <a:buSzTx/>
              <a:buNone/>
              <a:defRPr sz="2400"/>
            </a:lvl5pPr>
          </a:lstStyle>
          <a:p>
            <a:pPr lvl="0">
              <a:defRPr sz="1800"/>
            </a:pPr>
            <a:r>
              <a:rPr sz="2400" dirty="0"/>
              <a:t>本文レベル1</a:t>
            </a:r>
          </a:p>
          <a:p>
            <a:pPr lvl="1">
              <a:defRPr sz="1800"/>
            </a:pPr>
            <a:r>
              <a:rPr sz="2400" dirty="0"/>
              <a:t>本文レベル2</a:t>
            </a:r>
          </a:p>
          <a:p>
            <a:pPr lvl="2">
              <a:defRPr sz="1800"/>
            </a:pPr>
            <a:r>
              <a:rPr sz="2400" dirty="0"/>
              <a:t>本文レベル3</a:t>
            </a:r>
          </a:p>
          <a:p>
            <a:pPr lvl="3">
              <a:defRPr sz="1800"/>
            </a:pPr>
            <a:r>
              <a:rPr sz="2400" dirty="0"/>
              <a:t>本文レベル4</a:t>
            </a:r>
          </a:p>
          <a:p>
            <a:pPr lvl="4">
              <a:defRPr sz="1800"/>
            </a:pPr>
            <a:r>
              <a:rPr sz="2400" dirty="0" err="1"/>
              <a:t>本文レベル</a:t>
            </a:r>
            <a:r>
              <a:rPr sz="2400" dirty="0"/>
              <a:t> 5</a:t>
            </a:r>
          </a:p>
        </p:txBody>
      </p:sp>
      <p:cxnSp>
        <p:nvCxnSpPr>
          <p:cNvPr id="4" name="直線コネクタ 3"/>
          <p:cNvCxnSpPr/>
          <p:nvPr userDrawn="1"/>
        </p:nvCxnSpPr>
        <p:spPr>
          <a:xfrm>
            <a:off x="0" y="908720"/>
            <a:ext cx="9906000" cy="0"/>
          </a:xfrm>
          <a:prstGeom prst="line">
            <a:avLst/>
          </a:prstGeom>
          <a:noFill/>
          <a:ln w="38100" cap="flat">
            <a:solidFill>
              <a:srgbClr val="FF0000"/>
            </a:solidFill>
            <a:prstDash val="solid"/>
            <a:miter lim="400000"/>
          </a:ln>
          <a:effectLst/>
        </p:spPr>
        <p:style>
          <a:lnRef idx="0">
            <a:scrgbClr r="0" g="0" b="0"/>
          </a:lnRef>
          <a:fillRef idx="0">
            <a:scrgbClr r="0" g="0" b="0"/>
          </a:fillRef>
          <a:effectRef idx="0">
            <a:scrgbClr r="0" g="0" b="0"/>
          </a:effectRef>
          <a:fontRef idx="none"/>
        </p:style>
      </p:cxnSp>
      <p:sp>
        <p:nvSpPr>
          <p:cNvPr id="7" name="スライド番号プレースホルダ 5"/>
          <p:cNvSpPr>
            <a:spLocks noGrp="1"/>
          </p:cNvSpPr>
          <p:nvPr>
            <p:ph type="sldNum" sz="quarter" idx="4"/>
          </p:nvPr>
        </p:nvSpPr>
        <p:spPr>
          <a:xfrm>
            <a:off x="7772400" y="6520259"/>
            <a:ext cx="2133600" cy="365125"/>
          </a:xfrm>
          <a:prstGeom prst="rect">
            <a:avLst/>
          </a:prstGeom>
        </p:spPr>
        <p:txBody>
          <a:bodyPr/>
          <a:lstStyle>
            <a:lvl1pPr algn="r">
              <a:defRPr sz="1600">
                <a:solidFill>
                  <a:schemeClr val="tx1"/>
                </a:solidFill>
              </a:defRPr>
            </a:lvl1pPr>
          </a:lstStyle>
          <a:p>
            <a:pPr>
              <a:defRPr/>
            </a:pPr>
            <a:fld id="{DA339022-E0A1-4B53-AE38-B1B16E072F7C}" type="slidenum">
              <a:rPr lang="ja-JP" altLang="en-US" smtClean="0"/>
              <a:pPr>
                <a:defRPr/>
              </a:pPr>
              <a:t>&lt;#&gt;</a:t>
            </a:fld>
            <a:endParaRPr lang="ja-JP" altLang="en-US"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a:lstStyle>
            <a:lvl1pPr>
              <a:defRPr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495300" y="1600201"/>
            <a:ext cx="8915400" cy="4525963"/>
          </a:xfrm>
          <a:prstGeom prst="rect">
            <a:avLst/>
          </a:prstGeom>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DA4CE8C9-E712-4F43-992D-F0D630A53E65}" type="datetime1">
              <a:rPr kumimoji="1" lang="ja-JP" altLang="en-US" smtClean="0"/>
              <a:pPr/>
              <a:t>2015/10/24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7895889B-2DE4-4A0D-8965-013224161EF7}"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76200"/>
            <a:ext cx="9601200" cy="609600"/>
          </a:xfrm>
          <a:prstGeom prst="rect">
            <a:avLst/>
          </a:prstGeom>
        </p:spPr>
        <p:txBody>
          <a:bodyPr/>
          <a:lstStyle/>
          <a:p>
            <a:r>
              <a:rPr lang="ja-JP" altLang="en-US" smtClean="0"/>
              <a:t>マスタ タイトルの書式設定</a:t>
            </a:r>
            <a:endParaRPr lang="ja-JP" altLang="en-US"/>
          </a:p>
        </p:txBody>
      </p:sp>
    </p:spTree>
    <p:extLst>
      <p:ext uri="{BB962C8B-B14F-4D97-AF65-F5344CB8AC3E}">
        <p14:creationId xmlns="" xmlns:p14="http://schemas.microsoft.com/office/powerpoint/2010/main" val="34582725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付プレースホルダ 3"/>
          <p:cNvSpPr>
            <a:spLocks noGrp="1"/>
          </p:cNvSpPr>
          <p:nvPr>
            <p:ph type="dt" sz="half" idx="2"/>
          </p:nvPr>
        </p:nvSpPr>
        <p:spPr>
          <a:xfrm>
            <a:off x="495300" y="6356355"/>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ja-JP" altLang="en-US"/>
          </a:p>
        </p:txBody>
      </p:sp>
      <p:sp>
        <p:nvSpPr>
          <p:cNvPr id="5" name="フッター プレースホルダ 4"/>
          <p:cNvSpPr>
            <a:spLocks noGrp="1"/>
          </p:cNvSpPr>
          <p:nvPr>
            <p:ph type="ftr" sz="quarter" idx="3"/>
          </p:nvPr>
        </p:nvSpPr>
        <p:spPr>
          <a:xfrm>
            <a:off x="3384550" y="6356355"/>
            <a:ext cx="3136900" cy="365125"/>
          </a:xfrm>
          <a:prstGeom prst="rect">
            <a:avLst/>
          </a:prstGeom>
        </p:spPr>
        <p:txBody>
          <a:bodyPr vert="horz" lIns="91440" tIns="45720" rIns="91440" bIns="45720" rtlCol="0" anchor="ctr"/>
          <a:lstStyle>
            <a:lvl1pPr algn="ctr">
              <a:defRPr sz="1200">
                <a:solidFill>
                  <a:schemeClr val="tx1">
                    <a:lumMod val="50000"/>
                    <a:lumOff val="50000"/>
                  </a:schemeClr>
                </a:solidFill>
                <a:latin typeface="メイリオ" pitchFamily="50" charset="-128"/>
                <a:ea typeface="メイリオ" pitchFamily="50" charset="-128"/>
                <a:cs typeface="メイリオ" pitchFamily="50" charset="-128"/>
              </a:defRPr>
            </a:lvl1pPr>
          </a:lstStyle>
          <a:p>
            <a:endParaRPr lang="ja-JP" altLang="en-US" dirty="0"/>
          </a:p>
        </p:txBody>
      </p:sp>
      <p:sp>
        <p:nvSpPr>
          <p:cNvPr id="6" name="スライド番号プレースホルダ 5"/>
          <p:cNvSpPr>
            <a:spLocks noGrp="1"/>
          </p:cNvSpPr>
          <p:nvPr>
            <p:ph type="sldNum" sz="quarter" idx="4"/>
          </p:nvPr>
        </p:nvSpPr>
        <p:spPr>
          <a:xfrm>
            <a:off x="7538144" y="6356355"/>
            <a:ext cx="2311400" cy="365125"/>
          </a:xfrm>
          <a:prstGeom prst="rect">
            <a:avLst/>
          </a:prstGeom>
        </p:spPr>
        <p:txBody>
          <a:bodyPr vert="horz" lIns="91440" tIns="45720" rIns="91440" bIns="45720" rtlCol="0" anchor="ctr"/>
          <a:lstStyle>
            <a:lvl1pPr algn="r">
              <a:defRPr sz="1200">
                <a:solidFill>
                  <a:schemeClr val="tx1">
                    <a:tint val="75000"/>
                  </a:schemeClr>
                </a:solidFill>
                <a:latin typeface="Arial Black" pitchFamily="34" charset="0"/>
              </a:defRPr>
            </a:lvl1pPr>
          </a:lstStyle>
          <a:p>
            <a:fld id="{B7D9EDD5-8EB0-4D62-8D46-7671B308ACEE}" type="slidenum">
              <a:rPr lang="ja-JP" altLang="en-US" smtClean="0"/>
              <a:pPr/>
              <a:t>&lt;#&gt;</a:t>
            </a:fld>
            <a:endParaRPr lang="ja-JP" altLang="en-US"/>
          </a:p>
        </p:txBody>
      </p:sp>
    </p:spTree>
  </p:cSld>
  <p:clrMap bg1="lt1" tx1="dk1" bg2="lt2" tx2="dk2" accent1="accent1" accent2="accent2" accent3="accent3" accent4="accent4" accent5="accent5" accent6="accent6" hlink="hlink" folHlink="folHlink"/>
  <p:sldLayoutIdLst>
    <p:sldLayoutId id="2147483651" r:id="rId1"/>
    <p:sldLayoutId id="2147483660" r:id="rId2"/>
    <p:sldLayoutId id="2147483656" r:id="rId3"/>
    <p:sldLayoutId id="2147483654" r:id="rId4"/>
    <p:sldLayoutId id="2147483658" r:id="rId5"/>
    <p:sldLayoutId id="2147483655" r:id="rId6"/>
    <p:sldLayoutId id="2147483662" r:id="rId7"/>
    <p:sldLayoutId id="2147483663" r:id="rId8"/>
    <p:sldLayoutId id="2147483664" r:id="rId9"/>
    <p:sldLayoutId id="2147483665" r:id="rId10"/>
    <p:sldLayoutId id="2147483666" r:id="rId11"/>
  </p:sldLayoutIdLst>
  <p:hf hdr="0" ftr="0" dt="0"/>
  <p:txStyles>
    <p:titleStyle>
      <a:lvl1pPr algn="l" defTabSz="914400" rtl="0" eaLnBrk="1" latinLnBrk="0" hangingPunct="1">
        <a:spcBef>
          <a:spcPct val="0"/>
        </a:spcBef>
        <a:buNone/>
        <a:defRPr kumimoji="1" sz="2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FF0000"/>
        </a:buClr>
        <a:buFont typeface="Arial" pitchFamily="34" charset="0"/>
        <a:buNone/>
        <a:defRPr kumimoji="1" lang="ja-JP" altLang="en-US" sz="1800" b="1" kern="1200" dirty="0" smtClean="0">
          <a:solidFill>
            <a:schemeClr val="tx1"/>
          </a:solidFill>
          <a:latin typeface="+mn-ea"/>
          <a:ea typeface="+mn-ea"/>
          <a:cs typeface="+mn-cs"/>
        </a:defRPr>
      </a:lvl1pPr>
      <a:lvl2pPr marL="742950" indent="-285750" algn="l" defTabSz="914400" rtl="0" eaLnBrk="1" latinLnBrk="0" hangingPunct="1">
        <a:spcBef>
          <a:spcPct val="20000"/>
        </a:spcBef>
        <a:buClr>
          <a:srgbClr val="FF0000"/>
        </a:buClr>
        <a:buFont typeface="Wingdings" pitchFamily="2" charset="2"/>
        <a:buChar char="n"/>
        <a:defRPr kumimoji="1" lang="ja-JP" altLang="en-US" sz="1400" b="0" kern="1200" dirty="0" smtClean="0">
          <a:solidFill>
            <a:schemeClr val="tx1"/>
          </a:solidFill>
          <a:latin typeface="+mn-ea"/>
          <a:ea typeface="+mn-ea"/>
          <a:cs typeface="+mn-cs"/>
        </a:defRPr>
      </a:lvl2pPr>
      <a:lvl3pPr marL="1143000" indent="-228600" algn="l" defTabSz="914400" rtl="0" eaLnBrk="1" latinLnBrk="0" hangingPunct="1">
        <a:spcBef>
          <a:spcPct val="20000"/>
        </a:spcBef>
        <a:buClr>
          <a:srgbClr val="FF0000"/>
        </a:buClr>
        <a:buFont typeface="Arial" pitchFamily="34" charset="0"/>
        <a:buChar char="•"/>
        <a:defRPr kumimoji="1" lang="ja-JP" altLang="en-US" sz="1000" b="0" kern="1200" dirty="0" smtClean="0">
          <a:solidFill>
            <a:schemeClr val="tx1"/>
          </a:solidFill>
          <a:latin typeface="+mn-ea"/>
          <a:ea typeface="+mn-ea"/>
          <a:cs typeface="+mn-cs"/>
        </a:defRPr>
      </a:lvl3pPr>
      <a:lvl4pPr marL="1600200" indent="-228600" algn="l" defTabSz="914400" rtl="0" eaLnBrk="1" latinLnBrk="0" hangingPunct="1">
        <a:spcBef>
          <a:spcPct val="20000"/>
        </a:spcBef>
        <a:buClr>
          <a:srgbClr val="FF0000"/>
        </a:buClr>
        <a:buFont typeface="Arial" pitchFamily="34" charset="0"/>
        <a:buChar char="–"/>
        <a:defRPr kumimoji="1" lang="ja-JP" altLang="en-US" sz="1000" b="0" kern="1200" dirty="0" smtClean="0">
          <a:solidFill>
            <a:schemeClr val="tx1"/>
          </a:solidFill>
          <a:latin typeface="+mn-ea"/>
          <a:ea typeface="+mn-ea"/>
          <a:cs typeface="+mn-cs"/>
        </a:defRPr>
      </a:lvl4pPr>
      <a:lvl5pPr marL="2057400" indent="-228600" algn="l" defTabSz="914400" rtl="0" eaLnBrk="1" latinLnBrk="0" hangingPunct="1">
        <a:spcBef>
          <a:spcPct val="20000"/>
        </a:spcBef>
        <a:buClr>
          <a:srgbClr val="FF0000"/>
        </a:buClr>
        <a:buFont typeface="Arial" pitchFamily="34" charset="0"/>
        <a:buChar char="»"/>
        <a:defRPr kumimoji="1" lang="ja-JP" altLang="en-US" sz="1000" b="0" kern="1200" dirty="0" smtClean="0">
          <a:solidFill>
            <a:schemeClr val="tx1"/>
          </a:solidFill>
          <a:latin typeface="+mn-ea"/>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7.png"/><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https://www.sourcetreeapp.com/" TargetMode="External"/><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1.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187214" y="2492896"/>
            <a:ext cx="9531572" cy="1181100"/>
          </a:xfrm>
          <a:prstGeom prst="rect">
            <a:avLst/>
          </a:prstGeom>
        </p:spPr>
        <p:txBody>
          <a:bodyPr anchor="ctr"/>
          <a:lstStyle/>
          <a:p>
            <a:r>
              <a:rPr lang="ja-JP" altLang="en-US" sz="4000" dirty="0" smtClean="0">
                <a:solidFill>
                  <a:schemeClr val="tx1">
                    <a:lumMod val="75000"/>
                    <a:lumOff val="25000"/>
                  </a:schemeClr>
                </a:solidFill>
                <a:latin typeface="+mn-ea"/>
                <a:ea typeface="+mn-ea"/>
              </a:rPr>
              <a:t>初心者による初心者のための</a:t>
            </a:r>
            <a:r>
              <a:rPr lang="en-US" altLang="ja-JP" sz="4000" dirty="0" smtClean="0">
                <a:solidFill>
                  <a:schemeClr val="tx1">
                    <a:lumMod val="75000"/>
                    <a:lumOff val="25000"/>
                  </a:schemeClr>
                </a:solidFill>
                <a:latin typeface="+mn-ea"/>
                <a:ea typeface="+mn-ea"/>
              </a:rPr>
              <a:t/>
            </a:r>
            <a:br>
              <a:rPr lang="en-US" altLang="ja-JP" sz="4000" dirty="0" smtClean="0">
                <a:solidFill>
                  <a:schemeClr val="tx1">
                    <a:lumMod val="75000"/>
                    <a:lumOff val="25000"/>
                  </a:schemeClr>
                </a:solidFill>
                <a:latin typeface="+mn-ea"/>
                <a:ea typeface="+mn-ea"/>
              </a:rPr>
            </a:br>
            <a:r>
              <a:rPr lang="en-US" altLang="ja-JP" sz="4000" dirty="0" err="1" smtClean="0">
                <a:solidFill>
                  <a:schemeClr val="tx1">
                    <a:lumMod val="75000"/>
                    <a:lumOff val="25000"/>
                  </a:schemeClr>
                </a:solidFill>
                <a:latin typeface="+mn-ea"/>
                <a:ea typeface="+mn-ea"/>
              </a:rPr>
              <a:t>Git</a:t>
            </a:r>
            <a:r>
              <a:rPr lang="ja-JP" altLang="en-US" sz="4000" dirty="0" smtClean="0">
                <a:solidFill>
                  <a:schemeClr val="tx1">
                    <a:lumMod val="75000"/>
                    <a:lumOff val="25000"/>
                  </a:schemeClr>
                </a:solidFill>
                <a:latin typeface="+mn-ea"/>
                <a:ea typeface="+mn-ea"/>
              </a:rPr>
              <a:t> </a:t>
            </a:r>
            <a:r>
              <a:rPr lang="en-US" altLang="ja-JP" sz="4000" dirty="0" smtClean="0">
                <a:solidFill>
                  <a:schemeClr val="tx1">
                    <a:lumMod val="75000"/>
                    <a:lumOff val="25000"/>
                  </a:schemeClr>
                </a:solidFill>
                <a:latin typeface="+mn-ea"/>
                <a:ea typeface="+mn-ea"/>
              </a:rPr>
              <a:t>+</a:t>
            </a:r>
            <a:r>
              <a:rPr lang="ja-JP" altLang="en-US" sz="4000" dirty="0" smtClean="0">
                <a:solidFill>
                  <a:schemeClr val="tx1">
                    <a:lumMod val="75000"/>
                    <a:lumOff val="25000"/>
                  </a:schemeClr>
                </a:solidFill>
                <a:latin typeface="+mn-ea"/>
                <a:ea typeface="+mn-ea"/>
              </a:rPr>
              <a:t> </a:t>
            </a:r>
            <a:r>
              <a:rPr lang="en-US" altLang="ja-JP" sz="4000" dirty="0" err="1" smtClean="0">
                <a:solidFill>
                  <a:schemeClr val="tx1">
                    <a:lumMod val="75000"/>
                    <a:lumOff val="25000"/>
                  </a:schemeClr>
                </a:solidFill>
                <a:latin typeface="+mn-ea"/>
                <a:ea typeface="+mn-ea"/>
              </a:rPr>
              <a:t>SourceTree</a:t>
            </a:r>
            <a:endParaRPr kumimoji="1" lang="ja-JP" altLang="en-US" sz="4000" dirty="0">
              <a:solidFill>
                <a:schemeClr val="tx1">
                  <a:lumMod val="75000"/>
                  <a:lumOff val="25000"/>
                </a:schemeClr>
              </a:solidFill>
              <a:latin typeface="+mn-ea"/>
              <a:ea typeface="+mn-ea"/>
            </a:endParaRPr>
          </a:p>
        </p:txBody>
      </p:sp>
      <p:sp>
        <p:nvSpPr>
          <p:cNvPr id="6146" name="AutoShape 2" descr="「jcb」の画像検索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dirty="0"/>
          </a:p>
        </p:txBody>
      </p:sp>
      <p:sp>
        <p:nvSpPr>
          <p:cNvPr id="6148" name="AutoShape 4" descr="「jcb」の画像検索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dirty="0"/>
          </a:p>
        </p:txBody>
      </p:sp>
      <p:sp>
        <p:nvSpPr>
          <p:cNvPr id="6" name="テキスト ボックス 5"/>
          <p:cNvSpPr txBox="1"/>
          <p:nvPr/>
        </p:nvSpPr>
        <p:spPr>
          <a:xfrm>
            <a:off x="4053556" y="4869160"/>
            <a:ext cx="1518364" cy="830997"/>
          </a:xfrm>
          <a:prstGeom prst="rect">
            <a:avLst/>
          </a:prstGeom>
          <a:noFill/>
        </p:spPr>
        <p:txBody>
          <a:bodyPr wrap="none" rtlCol="0">
            <a:spAutoFit/>
          </a:bodyPr>
          <a:lstStyle/>
          <a:p>
            <a:pPr algn="ctr"/>
            <a:r>
              <a:rPr kumimoji="1" lang="ja-JP" altLang="en-US" sz="2400" b="1" dirty="0" smtClean="0">
                <a:solidFill>
                  <a:schemeClr val="tx1">
                    <a:lumMod val="75000"/>
                    <a:lumOff val="25000"/>
                  </a:schemeClr>
                </a:solidFill>
                <a:latin typeface="+mn-ea"/>
              </a:rPr>
              <a:t>平 知世</a:t>
            </a:r>
            <a:endParaRPr kumimoji="1" lang="en-US" altLang="ja-JP" sz="2400" b="1" dirty="0" smtClean="0">
              <a:solidFill>
                <a:schemeClr val="tx1">
                  <a:lumMod val="75000"/>
                  <a:lumOff val="25000"/>
                </a:schemeClr>
              </a:solidFill>
              <a:latin typeface="+mn-ea"/>
            </a:endParaRPr>
          </a:p>
          <a:p>
            <a:pPr algn="ctr"/>
            <a:r>
              <a:rPr lang="ja-JP" altLang="en-US" sz="2400" b="1" dirty="0" smtClean="0">
                <a:solidFill>
                  <a:schemeClr val="tx1">
                    <a:lumMod val="75000"/>
                    <a:lumOff val="25000"/>
                  </a:schemeClr>
                </a:solidFill>
                <a:latin typeface="+mn-ea"/>
              </a:rPr>
              <a:t>長島 美佳</a:t>
            </a:r>
            <a:endParaRPr kumimoji="1" lang="ja-JP" altLang="en-US" sz="2400" b="1" dirty="0">
              <a:solidFill>
                <a:schemeClr val="tx1">
                  <a:lumMod val="75000"/>
                  <a:lumOff val="25000"/>
                </a:schemeClr>
              </a:solidFill>
              <a:latin typeface="+mn-ea"/>
            </a:endParaRPr>
          </a:p>
        </p:txBody>
      </p:sp>
    </p:spTree>
    <p:extLst>
      <p:ext uri="{BB962C8B-B14F-4D97-AF65-F5344CB8AC3E}">
        <p14:creationId xmlns="" xmlns:p14="http://schemas.microsoft.com/office/powerpoint/2010/main" val="1264915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5400" dirty="0" smtClean="0"/>
              <a:t>突然ですが質問です！</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10</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548680"/>
            <a:ext cx="9906000" cy="2448272"/>
          </a:xfrm>
        </p:spPr>
        <p:txBody>
          <a:bodyPr>
            <a:noAutofit/>
          </a:bodyPr>
          <a:lstStyle/>
          <a:p>
            <a:pPr algn="ctr"/>
            <a:r>
              <a:rPr lang="en-US" altLang="ja-JP" sz="4400" dirty="0" smtClean="0"/>
              <a:t>1</a:t>
            </a:r>
            <a:r>
              <a:rPr lang="ja-JP" altLang="en-US" sz="4400" dirty="0" smtClean="0"/>
              <a:t>週間前の夕ご飯</a:t>
            </a:r>
            <a:r>
              <a:rPr lang="en-US" altLang="ja-JP" sz="4400" dirty="0" smtClean="0"/>
              <a:t/>
            </a:r>
            <a:br>
              <a:rPr lang="en-US" altLang="ja-JP" sz="4400" dirty="0" smtClean="0"/>
            </a:br>
            <a:r>
              <a:rPr lang="ja-JP" altLang="en-US" sz="4400" dirty="0" smtClean="0"/>
              <a:t>何を食べたか覚えてますか？</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11</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548680"/>
            <a:ext cx="9906000" cy="2448272"/>
          </a:xfrm>
        </p:spPr>
        <p:txBody>
          <a:bodyPr>
            <a:noAutofit/>
          </a:bodyPr>
          <a:lstStyle/>
          <a:p>
            <a:pPr algn="ctr"/>
            <a:r>
              <a:rPr lang="en-US" altLang="ja-JP" sz="4400" dirty="0" smtClean="0"/>
              <a:t>1</a:t>
            </a:r>
            <a:r>
              <a:rPr lang="ja-JP" altLang="en-US" sz="4400" dirty="0" smtClean="0"/>
              <a:t>ヶ月前の土曜日</a:t>
            </a:r>
            <a:r>
              <a:rPr lang="en-US" altLang="ja-JP" sz="4400" dirty="0" smtClean="0"/>
              <a:t/>
            </a:r>
            <a:br>
              <a:rPr lang="en-US" altLang="ja-JP" sz="4400" dirty="0" smtClean="0"/>
            </a:br>
            <a:r>
              <a:rPr lang="ja-JP" altLang="en-US" sz="4400" dirty="0" smtClean="0"/>
              <a:t>どこで何をしていたか覚えてますか？</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12</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5400" dirty="0" smtClean="0"/>
              <a:t>またちょっと話題を変えて</a:t>
            </a:r>
            <a:r>
              <a:rPr lang="en-US" altLang="ja-JP" sz="5400" dirty="0" smtClean="0"/>
              <a:t>…</a:t>
            </a:r>
            <a:endParaRPr lang="ja-JP" altLang="en-US" sz="5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13</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564904"/>
            <a:ext cx="9906000" cy="2448272"/>
          </a:xfrm>
        </p:spPr>
        <p:txBody>
          <a:bodyPr>
            <a:noAutofit/>
          </a:bodyPr>
          <a:lstStyle/>
          <a:p>
            <a:pPr algn="ctr"/>
            <a:r>
              <a:rPr lang="ja-JP" altLang="en-US" sz="5400" dirty="0" smtClean="0"/>
              <a:t>ある日突然</a:t>
            </a:r>
            <a:r>
              <a:rPr lang="en-US" altLang="ja-JP" sz="5400" dirty="0" smtClean="0"/>
              <a:t/>
            </a:r>
            <a:br>
              <a:rPr lang="en-US" altLang="ja-JP" sz="5400" dirty="0" smtClean="0"/>
            </a:br>
            <a:r>
              <a:rPr lang="ja-JP" altLang="en-US" sz="5400" dirty="0" smtClean="0"/>
              <a:t>お客さんから言われました</a:t>
            </a:r>
            <a:r>
              <a:rPr lang="en-US" altLang="ja-JP" sz="5400" dirty="0" smtClean="0"/>
              <a:t>…</a:t>
            </a:r>
            <a:endParaRPr lang="ja-JP" altLang="en-US" sz="5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14</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6496" y="2996952"/>
            <a:ext cx="9073008" cy="3240360"/>
          </a:xfrm>
        </p:spPr>
        <p:txBody>
          <a:bodyPr>
            <a:noAutofit/>
          </a:bodyPr>
          <a:lstStyle/>
          <a:p>
            <a:r>
              <a:rPr lang="ja-JP" altLang="en-US" sz="4000" dirty="0" smtClean="0"/>
              <a:t>「あのー、リニューアル後よりもリニューアル前の方が、</a:t>
            </a:r>
            <a:r>
              <a:rPr lang="en-US" altLang="ja-JP" sz="4000" dirty="0" smtClean="0"/>
              <a:t>PV</a:t>
            </a:r>
            <a:r>
              <a:rPr lang="ja-JP" altLang="en-US" sz="4000" dirty="0" smtClean="0"/>
              <a:t>数もコンバージョン率もよさそうなんだよねー。だから、先月のリニューアル前の</a:t>
            </a:r>
            <a:r>
              <a:rPr lang="en-US" altLang="ja-JP" sz="4000" dirty="0" smtClean="0"/>
              <a:t>LP</a:t>
            </a:r>
            <a:r>
              <a:rPr lang="ja-JP" altLang="en-US" sz="4000" dirty="0" smtClean="0"/>
              <a:t>に戻してもらっていいかな？今すぐに。」</a:t>
            </a:r>
            <a:endParaRPr lang="ja-JP" altLang="en-US" sz="40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15</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6600" dirty="0" smtClean="0"/>
              <a:t>今すぐに？！</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16</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484784"/>
            <a:ext cx="9906000" cy="2448272"/>
          </a:xfrm>
        </p:spPr>
        <p:txBody>
          <a:bodyPr>
            <a:noAutofit/>
          </a:bodyPr>
          <a:lstStyle/>
          <a:p>
            <a:pPr algn="ctr"/>
            <a:r>
              <a:rPr lang="ja-JP" altLang="en-US" sz="5400" dirty="0" smtClean="0"/>
              <a:t>それ、</a:t>
            </a:r>
            <a:r>
              <a:rPr lang="en-US" altLang="ja-JP" sz="5400" dirty="0" err="1" smtClean="0"/>
              <a:t>Git</a:t>
            </a:r>
            <a:r>
              <a:rPr lang="ja-JP" altLang="en-US" sz="5400" dirty="0" smtClean="0"/>
              <a:t>なら出来るよ！</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17</a:t>
            </a:fld>
            <a:endParaRPr kumimoji="1" lang="ja-JP" altLang="en-US"/>
          </a:p>
        </p:txBody>
      </p:sp>
      <p:pic>
        <p:nvPicPr>
          <p:cNvPr id="1026" name="Picture 2" descr="C:\Users\stf00836\Desktop\2color-lightbg@2x.png"/>
          <p:cNvPicPr>
            <a:picLocks noChangeAspect="1" noChangeArrowheads="1"/>
          </p:cNvPicPr>
          <p:nvPr/>
        </p:nvPicPr>
        <p:blipFill>
          <a:blip r:embed="rId3" cstate="print"/>
          <a:srcRect/>
          <a:stretch>
            <a:fillRect/>
          </a:stretch>
        </p:blipFill>
        <p:spPr bwMode="auto">
          <a:xfrm>
            <a:off x="2288704" y="3092822"/>
            <a:ext cx="5107136" cy="1737121"/>
          </a:xfrm>
          <a:prstGeom prst="rect">
            <a:avLst/>
          </a:prstGeom>
          <a:noFill/>
        </p:spPr>
      </p:pic>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5400" dirty="0" smtClean="0"/>
              <a:t>それってどういうこと</a:t>
            </a:r>
            <a:r>
              <a:rPr lang="en-US" altLang="ja-JP" sz="5400" dirty="0" smtClean="0"/>
              <a:t>…</a:t>
            </a:r>
            <a:r>
              <a:rPr lang="ja-JP" altLang="en-US" sz="5400" dirty="0" smtClean="0"/>
              <a:t>？</a:t>
            </a:r>
            <a:endParaRPr lang="ja-JP" altLang="en-US" sz="5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18</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tf00836\Desktop\11896524_752389361536941_7762343922870819899_o.jpg"/>
          <p:cNvPicPr>
            <a:picLocks noChangeAspect="1" noChangeArrowheads="1"/>
          </p:cNvPicPr>
          <p:nvPr/>
        </p:nvPicPr>
        <p:blipFill>
          <a:blip r:embed="rId3" cstate="print"/>
          <a:srcRect l="33264" t="24678" r="32717" b="43316"/>
          <a:stretch>
            <a:fillRect/>
          </a:stretch>
        </p:blipFill>
        <p:spPr bwMode="auto">
          <a:xfrm>
            <a:off x="2678460" y="88900"/>
            <a:ext cx="4611216" cy="2169161"/>
          </a:xfrm>
          <a:prstGeom prst="rect">
            <a:avLst/>
          </a:prstGeom>
          <a:noFill/>
        </p:spPr>
      </p:pic>
      <p:sp>
        <p:nvSpPr>
          <p:cNvPr id="2" name="タイトル 1"/>
          <p:cNvSpPr>
            <a:spLocks noGrp="1"/>
          </p:cNvSpPr>
          <p:nvPr>
            <p:ph type="title"/>
          </p:nvPr>
        </p:nvSpPr>
        <p:spPr>
          <a:xfrm>
            <a:off x="128464" y="2314972"/>
            <a:ext cx="9705528" cy="4536504"/>
          </a:xfrm>
        </p:spPr>
        <p:txBody>
          <a:bodyPr>
            <a:noAutofit/>
          </a:bodyPr>
          <a:lstStyle/>
          <a:p>
            <a:r>
              <a:rPr lang="ja-JP" altLang="en-US" sz="3200" dirty="0" smtClean="0"/>
              <a:t>きみ</a:t>
            </a:r>
            <a:r>
              <a:rPr lang="ja-JP" altLang="en-US" sz="2000" dirty="0" smtClean="0"/>
              <a:t>（</a:t>
            </a:r>
            <a:r>
              <a:rPr lang="ja-JP" altLang="en-US" sz="2000" dirty="0" smtClean="0"/>
              <a:t>の小さな記憶容量）</a:t>
            </a:r>
            <a:r>
              <a:rPr lang="ja-JP" altLang="en-US" sz="3200" dirty="0" smtClean="0"/>
              <a:t>の代わりに、このボク</a:t>
            </a:r>
            <a:r>
              <a:rPr lang="ja-JP" altLang="en-US" sz="3200" dirty="0" smtClean="0"/>
              <a:t>が</a:t>
            </a:r>
            <a:r>
              <a:rPr lang="en-US" altLang="ja-JP" sz="3200" dirty="0" smtClean="0"/>
              <a:t/>
            </a:r>
            <a:br>
              <a:rPr lang="en-US" altLang="ja-JP" sz="3200" dirty="0" smtClean="0"/>
            </a:br>
            <a:r>
              <a:rPr lang="ja-JP" altLang="en-US" sz="1600" dirty="0" smtClean="0"/>
              <a:t> </a:t>
            </a:r>
            <a:r>
              <a:rPr lang="en-US" altLang="ja-JP" sz="3200" dirty="0" smtClean="0"/>
              <a:t/>
            </a:r>
            <a:br>
              <a:rPr lang="en-US" altLang="ja-JP" sz="3200" dirty="0" smtClean="0"/>
            </a:br>
            <a:r>
              <a:rPr lang="ja-JP" altLang="en-US" sz="3200" dirty="0" smtClean="0"/>
              <a:t>「</a:t>
            </a:r>
            <a:r>
              <a:rPr lang="ja-JP" altLang="en-US" sz="3200" dirty="0" smtClean="0">
                <a:solidFill>
                  <a:srgbClr val="FF0000"/>
                </a:solidFill>
              </a:rPr>
              <a:t>いつ</a:t>
            </a:r>
            <a:r>
              <a:rPr lang="ja-JP" altLang="en-US" sz="3200" dirty="0" smtClean="0"/>
              <a:t>、</a:t>
            </a:r>
            <a:r>
              <a:rPr lang="ja-JP" altLang="en-US" sz="3200" dirty="0" smtClean="0">
                <a:solidFill>
                  <a:srgbClr val="FF0000"/>
                </a:solidFill>
              </a:rPr>
              <a:t>誰が</a:t>
            </a:r>
            <a:r>
              <a:rPr lang="ja-JP" altLang="en-US" sz="3200" dirty="0" smtClean="0"/>
              <a:t>、</a:t>
            </a:r>
            <a:r>
              <a:rPr lang="ja-JP" altLang="en-US" sz="3200" dirty="0" smtClean="0">
                <a:solidFill>
                  <a:srgbClr val="FF0000"/>
                </a:solidFill>
              </a:rPr>
              <a:t>どのファイルに</a:t>
            </a:r>
            <a:r>
              <a:rPr lang="ja-JP" altLang="en-US" sz="3200" dirty="0" smtClean="0">
                <a:solidFill>
                  <a:srgbClr val="FF0000"/>
                </a:solidFill>
              </a:rPr>
              <a:t>対して</a:t>
            </a:r>
            <a:r>
              <a:rPr lang="ja-JP" altLang="en-US" sz="3200" dirty="0" smtClean="0"/>
              <a:t>、</a:t>
            </a:r>
            <a:r>
              <a:rPr lang="en-US" altLang="ja-JP" sz="3200" dirty="0" smtClean="0"/>
              <a:t/>
            </a:r>
            <a:br>
              <a:rPr lang="en-US" altLang="ja-JP" sz="3200" dirty="0" smtClean="0"/>
            </a:br>
            <a:r>
              <a:rPr lang="ja-JP" altLang="en-US" sz="3200" dirty="0" smtClean="0"/>
              <a:t>　</a:t>
            </a:r>
            <a:r>
              <a:rPr lang="ja-JP" altLang="en-US" sz="3200" dirty="0" smtClean="0">
                <a:solidFill>
                  <a:srgbClr val="FF0000"/>
                </a:solidFill>
              </a:rPr>
              <a:t>どんな</a:t>
            </a:r>
            <a:r>
              <a:rPr lang="ja-JP" altLang="en-US" sz="3200" dirty="0" smtClean="0">
                <a:solidFill>
                  <a:srgbClr val="FF0000"/>
                </a:solidFill>
              </a:rPr>
              <a:t>作業（追加、更新、削除</a:t>
            </a:r>
            <a:r>
              <a:rPr lang="ja-JP" altLang="en-US" sz="3200" dirty="0" smtClean="0">
                <a:solidFill>
                  <a:srgbClr val="FF0000"/>
                </a:solidFill>
              </a:rPr>
              <a:t>）を</a:t>
            </a:r>
            <a:r>
              <a:rPr lang="ja-JP" altLang="en-US" sz="3200" dirty="0" smtClean="0">
                <a:solidFill>
                  <a:srgbClr val="FF0000"/>
                </a:solidFill>
              </a:rPr>
              <a:t>行った</a:t>
            </a:r>
            <a:r>
              <a:rPr lang="ja-JP" altLang="en-US" sz="3200" dirty="0" smtClean="0">
                <a:solidFill>
                  <a:srgbClr val="FF0000"/>
                </a:solidFill>
              </a:rPr>
              <a:t>か</a:t>
            </a:r>
            <a:r>
              <a:rPr lang="ja-JP" altLang="en-US" sz="3200" dirty="0" smtClean="0"/>
              <a:t>」</a:t>
            </a:r>
            <a:r>
              <a:rPr lang="en-US" altLang="ja-JP" sz="3200" dirty="0" smtClean="0"/>
              <a:t/>
            </a:r>
            <a:br>
              <a:rPr lang="en-US" altLang="ja-JP" sz="3200" dirty="0" smtClean="0"/>
            </a:br>
            <a:r>
              <a:rPr lang="ja-JP" altLang="en-US" sz="1600" dirty="0" smtClean="0"/>
              <a:t> </a:t>
            </a:r>
            <a:r>
              <a:rPr lang="en-US" altLang="ja-JP" sz="3200" dirty="0" smtClean="0"/>
              <a:t/>
            </a:r>
            <a:br>
              <a:rPr lang="en-US" altLang="ja-JP" sz="3200" dirty="0" smtClean="0"/>
            </a:br>
            <a:r>
              <a:rPr lang="ja-JP" altLang="en-US" sz="3200" dirty="0" smtClean="0"/>
              <a:t>を</a:t>
            </a:r>
            <a:r>
              <a:rPr lang="ja-JP" altLang="en-US" sz="3200" dirty="0" smtClean="0"/>
              <a:t>全て記憶しておいてあげる。</a:t>
            </a:r>
            <a:br>
              <a:rPr lang="ja-JP" altLang="en-US" sz="3200" dirty="0" smtClean="0"/>
            </a:br>
            <a:r>
              <a:rPr lang="ja-JP" altLang="en-US" sz="3200" dirty="0" smtClean="0"/>
              <a:t>そして、過去の記憶を振り返りたい場合は、タイムマシンのように一瞬でその記憶を引き出すことができるんだ</a:t>
            </a:r>
            <a:r>
              <a:rPr lang="ja-JP" altLang="en-US" sz="3200" dirty="0" smtClean="0"/>
              <a:t>。バージョン</a:t>
            </a:r>
            <a:r>
              <a:rPr lang="ja-JP" altLang="en-US" sz="3200" dirty="0" smtClean="0"/>
              <a:t>管理システムはそんな夢のようなシステムさ</a:t>
            </a:r>
            <a:r>
              <a:rPr lang="ja-JP" altLang="en-US" sz="3200" dirty="0" smtClean="0"/>
              <a:t>。</a:t>
            </a:r>
            <a:r>
              <a:rPr lang="ja-JP" altLang="en-US" sz="3200" dirty="0" smtClean="0"/>
              <a:t/>
            </a:r>
            <a:br>
              <a:rPr lang="ja-JP" altLang="en-US" sz="3200" dirty="0" smtClean="0"/>
            </a:br>
            <a:endParaRPr lang="ja-JP" altLang="en-US" sz="32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19</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自己紹介：平 知世</a:t>
            </a:r>
            <a:endParaRPr kumimoji="1" lang="ja-JP" altLang="en-US" dirty="0"/>
          </a:p>
        </p:txBody>
      </p:sp>
      <p:sp>
        <p:nvSpPr>
          <p:cNvPr id="4" name="テキスト プレースホルダ 3"/>
          <p:cNvSpPr>
            <a:spLocks noGrp="1"/>
          </p:cNvSpPr>
          <p:nvPr>
            <p:ph type="body" sz="quarter" idx="10"/>
          </p:nvPr>
        </p:nvSpPr>
        <p:spPr>
          <a:xfrm>
            <a:off x="3010619" y="1071786"/>
            <a:ext cx="6809656" cy="4968552"/>
          </a:xfrm>
        </p:spPr>
        <p:txBody>
          <a:bodyPr/>
          <a:lstStyle/>
          <a:p>
            <a:pPr>
              <a:lnSpc>
                <a:spcPct val="150000"/>
              </a:lnSpc>
            </a:pPr>
            <a:r>
              <a:rPr lang="en-US" altLang="ja-JP" sz="2800" dirty="0" smtClean="0"/>
              <a:t>BU3-4</a:t>
            </a:r>
            <a:r>
              <a:rPr lang="ja-JP" altLang="en-US" sz="2800" dirty="0" smtClean="0"/>
              <a:t> 平 知世</a:t>
            </a:r>
            <a:endParaRPr lang="en-US" altLang="ja-JP" sz="2800" dirty="0" smtClean="0"/>
          </a:p>
          <a:p>
            <a:pPr>
              <a:lnSpc>
                <a:spcPct val="150000"/>
              </a:lnSpc>
            </a:pPr>
            <a:endParaRPr lang="en-US" altLang="ja-JP" sz="2000" dirty="0" smtClean="0"/>
          </a:p>
          <a:p>
            <a:pPr>
              <a:lnSpc>
                <a:spcPct val="150000"/>
              </a:lnSpc>
              <a:buFont typeface="Arial" pitchFamily="34" charset="0"/>
              <a:buChar char="•"/>
            </a:pPr>
            <a:r>
              <a:rPr lang="en-US" altLang="ja-JP" b="0" dirty="0" smtClean="0"/>
              <a:t>2012</a:t>
            </a:r>
            <a:r>
              <a:rPr lang="ja-JP" altLang="en-US" b="0" dirty="0"/>
              <a:t>年</a:t>
            </a:r>
            <a:r>
              <a:rPr lang="en-US" altLang="ja-JP" b="0" dirty="0"/>
              <a:t>4</a:t>
            </a:r>
            <a:r>
              <a:rPr lang="ja-JP" altLang="en-US" b="0" dirty="0" smtClean="0"/>
              <a:t>月</a:t>
            </a:r>
            <a:r>
              <a:rPr lang="ja-JP" altLang="en-US" dirty="0" smtClean="0"/>
              <a:t>　  新卒入社（仙台配属）</a:t>
            </a:r>
            <a:endParaRPr lang="en-US" altLang="ja-JP" dirty="0" smtClean="0"/>
          </a:p>
          <a:p>
            <a:pPr>
              <a:lnSpc>
                <a:spcPct val="150000"/>
              </a:lnSpc>
            </a:pPr>
            <a:r>
              <a:rPr lang="en-US" altLang="ja-JP" dirty="0"/>
              <a:t>	</a:t>
            </a:r>
            <a:r>
              <a:rPr lang="ja-JP" altLang="en-US" dirty="0" smtClean="0"/>
              <a:t>　　　　　　</a:t>
            </a:r>
            <a:r>
              <a:rPr lang="ja-JP" altLang="en-US" dirty="0"/>
              <a:t> </a:t>
            </a:r>
            <a:r>
              <a:rPr lang="ja-JP" altLang="en-US" dirty="0" smtClean="0"/>
              <a:t> 複数</a:t>
            </a:r>
            <a:r>
              <a:rPr lang="ja-JP" altLang="en-US" dirty="0"/>
              <a:t>案件を</a:t>
            </a:r>
            <a:r>
              <a:rPr lang="ja-JP" altLang="en-US" dirty="0" smtClean="0"/>
              <a:t>細々</a:t>
            </a:r>
            <a:r>
              <a:rPr lang="ja-JP" altLang="en-US" sz="1200" dirty="0" smtClean="0"/>
              <a:t>（</a:t>
            </a:r>
            <a:r>
              <a:rPr lang="ja-JP" altLang="en-US" sz="1200" dirty="0"/>
              <a:t>ユニクロ、</a:t>
            </a:r>
            <a:r>
              <a:rPr lang="en-US" altLang="ja-JP" sz="1200" dirty="0"/>
              <a:t>FB</a:t>
            </a:r>
            <a:r>
              <a:rPr lang="ja-JP" altLang="en-US" sz="1200" dirty="0"/>
              <a:t>投稿、住林、ソニー</a:t>
            </a:r>
            <a:r>
              <a:rPr lang="en-US" altLang="ja-JP" sz="1200" dirty="0"/>
              <a:t>...</a:t>
            </a:r>
            <a:r>
              <a:rPr lang="ja-JP" altLang="en-US" sz="1200" dirty="0" smtClean="0"/>
              <a:t>）</a:t>
            </a:r>
            <a:endParaRPr lang="en-US" altLang="ja-JP" dirty="0" smtClean="0"/>
          </a:p>
          <a:p>
            <a:pPr>
              <a:lnSpc>
                <a:spcPct val="150000"/>
              </a:lnSpc>
              <a:buFont typeface="Arial" pitchFamily="34" charset="0"/>
              <a:buChar char="•"/>
            </a:pPr>
            <a:r>
              <a:rPr lang="en-US" altLang="ja-JP" b="0" dirty="0" smtClean="0"/>
              <a:t>2012</a:t>
            </a:r>
            <a:r>
              <a:rPr lang="ja-JP" altLang="en-US" b="0" dirty="0"/>
              <a:t>年</a:t>
            </a:r>
            <a:r>
              <a:rPr lang="en-US" altLang="ja-JP" b="0" dirty="0"/>
              <a:t>9</a:t>
            </a:r>
            <a:r>
              <a:rPr lang="ja-JP" altLang="en-US" b="0" dirty="0" smtClean="0"/>
              <a:t>月  </a:t>
            </a:r>
            <a:r>
              <a:rPr lang="ja-JP" altLang="en-US" dirty="0"/>
              <a:t>　ハウス</a:t>
            </a:r>
            <a:r>
              <a:rPr lang="ja-JP" altLang="en-US" dirty="0" smtClean="0"/>
              <a:t>食品</a:t>
            </a:r>
            <a:endParaRPr lang="en-US" altLang="ja-JP" dirty="0" smtClean="0"/>
          </a:p>
          <a:p>
            <a:pPr>
              <a:lnSpc>
                <a:spcPct val="150000"/>
              </a:lnSpc>
              <a:buFont typeface="Arial" pitchFamily="34" charset="0"/>
              <a:buChar char="•"/>
            </a:pPr>
            <a:r>
              <a:rPr lang="en-US" altLang="ja-JP" b="0" dirty="0" smtClean="0"/>
              <a:t>2012</a:t>
            </a:r>
            <a:r>
              <a:rPr lang="ja-JP" altLang="en-US" b="0" dirty="0" smtClean="0"/>
              <a:t>年</a:t>
            </a:r>
            <a:r>
              <a:rPr lang="en-US" altLang="ja-JP" b="0" dirty="0" smtClean="0"/>
              <a:t>12</a:t>
            </a:r>
            <a:r>
              <a:rPr lang="ja-JP" altLang="en-US" b="0" dirty="0" smtClean="0"/>
              <a:t>月   </a:t>
            </a:r>
            <a:r>
              <a:rPr lang="ja-JP" altLang="en-US" dirty="0" smtClean="0"/>
              <a:t>スカパー</a:t>
            </a:r>
            <a:r>
              <a:rPr lang="ja-JP" altLang="en-US" dirty="0"/>
              <a:t>運用</a:t>
            </a:r>
            <a:r>
              <a:rPr lang="ja-JP" altLang="en-US" dirty="0" smtClean="0"/>
              <a:t>常駐＆</a:t>
            </a:r>
            <a:r>
              <a:rPr lang="ja-JP" altLang="en-US" dirty="0"/>
              <a:t>運</a:t>
            </a:r>
            <a:r>
              <a:rPr lang="ja-JP" altLang="en-US" dirty="0" smtClean="0"/>
              <a:t>用立ち上げ</a:t>
            </a:r>
            <a:endParaRPr lang="en-US" altLang="ja-JP" dirty="0" smtClean="0"/>
          </a:p>
          <a:p>
            <a:pPr>
              <a:lnSpc>
                <a:spcPct val="150000"/>
              </a:lnSpc>
              <a:buFont typeface="Arial" pitchFamily="34" charset="0"/>
              <a:buChar char="•"/>
            </a:pPr>
            <a:r>
              <a:rPr lang="en-US" altLang="ja-JP" b="0" dirty="0" smtClean="0"/>
              <a:t>2015</a:t>
            </a:r>
            <a:r>
              <a:rPr lang="ja-JP" altLang="en-US" b="0" dirty="0" smtClean="0"/>
              <a:t>年</a:t>
            </a:r>
            <a:r>
              <a:rPr lang="en-US" altLang="ja-JP" b="0" dirty="0"/>
              <a:t>1</a:t>
            </a:r>
            <a:r>
              <a:rPr lang="ja-JP" altLang="en-US" b="0" dirty="0"/>
              <a:t>月</a:t>
            </a:r>
            <a:r>
              <a:rPr lang="ja-JP" altLang="en-US" dirty="0"/>
              <a:t>　 </a:t>
            </a:r>
            <a:r>
              <a:rPr lang="ja-JP" altLang="en-US" dirty="0" smtClean="0"/>
              <a:t> 新生</a:t>
            </a:r>
            <a:r>
              <a:rPr lang="ja-JP" altLang="en-US" dirty="0"/>
              <a:t>銀行</a:t>
            </a:r>
            <a:r>
              <a:rPr lang="ja-JP" altLang="en-US" dirty="0" smtClean="0"/>
              <a:t>、丸の内、アスクル、パナ、</a:t>
            </a:r>
            <a:r>
              <a:rPr lang="en-US" altLang="ja-JP" dirty="0"/>
              <a:t>JTB</a:t>
            </a:r>
            <a:r>
              <a:rPr lang="en-US" altLang="ja-JP" dirty="0" smtClean="0"/>
              <a:t>...</a:t>
            </a:r>
          </a:p>
          <a:p>
            <a:pPr>
              <a:lnSpc>
                <a:spcPct val="150000"/>
              </a:lnSpc>
              <a:buFont typeface="Arial" pitchFamily="34" charset="0"/>
              <a:buChar char="•"/>
            </a:pPr>
            <a:r>
              <a:rPr lang="en-US" altLang="ja-JP" b="0" dirty="0" smtClean="0"/>
              <a:t>2015</a:t>
            </a:r>
            <a:r>
              <a:rPr lang="ja-JP" altLang="en-US" b="0" dirty="0"/>
              <a:t>年</a:t>
            </a:r>
            <a:r>
              <a:rPr lang="en-US" altLang="ja-JP" b="0" dirty="0"/>
              <a:t>4</a:t>
            </a:r>
            <a:r>
              <a:rPr lang="ja-JP" altLang="en-US" b="0" dirty="0" smtClean="0"/>
              <a:t>月</a:t>
            </a:r>
            <a:r>
              <a:rPr lang="ja-JP" altLang="en-US" dirty="0" smtClean="0"/>
              <a:t>  </a:t>
            </a:r>
            <a:r>
              <a:rPr lang="ja-JP" altLang="en-US" dirty="0"/>
              <a:t>　</a:t>
            </a:r>
            <a:r>
              <a:rPr lang="en-US" altLang="ja-JP" dirty="0"/>
              <a:t>AXA</a:t>
            </a:r>
            <a:r>
              <a:rPr lang="ja-JP" altLang="en-US" dirty="0"/>
              <a:t>運</a:t>
            </a:r>
            <a:r>
              <a:rPr lang="ja-JP" altLang="en-US" dirty="0" smtClean="0"/>
              <a:t>用立ち上げ</a:t>
            </a:r>
            <a:endParaRPr lang="en-US" altLang="ja-JP" dirty="0" smtClean="0"/>
          </a:p>
          <a:p>
            <a:pPr>
              <a:lnSpc>
                <a:spcPct val="150000"/>
              </a:lnSpc>
              <a:buFont typeface="Arial" pitchFamily="34" charset="0"/>
              <a:buChar char="•"/>
            </a:pPr>
            <a:r>
              <a:rPr lang="en-US" altLang="ja-JP" b="0" dirty="0" smtClean="0"/>
              <a:t>2015</a:t>
            </a:r>
            <a:r>
              <a:rPr lang="ja-JP" altLang="en-US" b="0" dirty="0"/>
              <a:t>年</a:t>
            </a:r>
            <a:r>
              <a:rPr lang="en-US" altLang="ja-JP" b="0" dirty="0"/>
              <a:t>9</a:t>
            </a:r>
            <a:r>
              <a:rPr lang="ja-JP" altLang="en-US" b="0" dirty="0"/>
              <a:t>月</a:t>
            </a:r>
            <a:r>
              <a:rPr lang="ja-JP" altLang="en-US" dirty="0"/>
              <a:t>　</a:t>
            </a:r>
            <a:r>
              <a:rPr lang="ja-JP" altLang="en-US" dirty="0" smtClean="0"/>
              <a:t>  </a:t>
            </a:r>
            <a:r>
              <a:rPr lang="en-US" altLang="ja-JP" dirty="0" err="1" smtClean="0"/>
              <a:t>docomo</a:t>
            </a:r>
            <a:r>
              <a:rPr lang="ja-JP" altLang="en-US" dirty="0" smtClean="0"/>
              <a:t>構築</a:t>
            </a:r>
            <a:endParaRPr lang="en-US" altLang="ja-JP" dirty="0" smtClean="0"/>
          </a:p>
        </p:txBody>
      </p:sp>
      <p:pic>
        <p:nvPicPr>
          <p:cNvPr id="1026" name="Picture 2" descr="C:\Users\stf00836\Desktop\10460957_562709337171612_6082218048222915937_n.jpg"/>
          <p:cNvPicPr>
            <a:picLocks noChangeAspect="1" noChangeArrowheads="1"/>
          </p:cNvPicPr>
          <p:nvPr/>
        </p:nvPicPr>
        <p:blipFill>
          <a:blip r:embed="rId3" cstate="print"/>
          <a:srcRect/>
          <a:stretch>
            <a:fillRect/>
          </a:stretch>
        </p:blipFill>
        <p:spPr bwMode="auto">
          <a:xfrm>
            <a:off x="416496" y="1268760"/>
            <a:ext cx="2443866" cy="2448146"/>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5400" dirty="0" smtClean="0"/>
              <a:t>つまり</a:t>
            </a:r>
            <a:r>
              <a:rPr lang="en-US" altLang="ja-JP" sz="5400" dirty="0" smtClean="0"/>
              <a:t>…</a:t>
            </a:r>
            <a:endParaRPr lang="ja-JP" altLang="en-US" sz="5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20</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smtClean="0"/>
              <a:t>悪魔の運用</a:t>
            </a:r>
            <a:r>
              <a:rPr lang="ja-JP" altLang="en-US" dirty="0" smtClean="0"/>
              <a:t>実例①</a:t>
            </a:r>
            <a:endParaRPr kumimoji="1" lang="ja-JP" altLang="en-US" dirty="0"/>
          </a:p>
        </p:txBody>
      </p:sp>
      <p:pic>
        <p:nvPicPr>
          <p:cNvPr id="3074" name="Picture 2" descr="C:\Users\stf00836\Desktop\悪魔015.bmp"/>
          <p:cNvPicPr>
            <a:picLocks noChangeAspect="1" noChangeArrowheads="1"/>
          </p:cNvPicPr>
          <p:nvPr/>
        </p:nvPicPr>
        <p:blipFill>
          <a:blip r:embed="rId3" cstate="print"/>
          <a:srcRect b="59176"/>
          <a:stretch>
            <a:fillRect/>
          </a:stretch>
        </p:blipFill>
        <p:spPr bwMode="auto">
          <a:xfrm>
            <a:off x="344488" y="1700808"/>
            <a:ext cx="9057553" cy="4380678"/>
          </a:xfrm>
          <a:prstGeom prst="rect">
            <a:avLst/>
          </a:prstGeom>
          <a:noFill/>
        </p:spPr>
      </p:pic>
      <p:sp>
        <p:nvSpPr>
          <p:cNvPr id="9" name="正方形/長方形 8"/>
          <p:cNvSpPr/>
          <p:nvPr/>
        </p:nvSpPr>
        <p:spPr>
          <a:xfrm>
            <a:off x="5788630" y="4062558"/>
            <a:ext cx="573050" cy="1731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bwMode="auto">
          <a:xfrm>
            <a:off x="0" y="548680"/>
            <a:ext cx="9906000" cy="1656184"/>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Autofit/>
          </a:bodyPr>
          <a:lstStyle/>
          <a:p>
            <a:pPr lvl="0" algn="ctr">
              <a:spcBef>
                <a:spcPct val="0"/>
              </a:spcBef>
            </a:pPr>
            <a:r>
              <a:rPr lang="ja-JP" altLang="en-US" sz="4000" b="1" dirty="0" smtClean="0">
                <a:latin typeface="+mj-lt"/>
                <a:ea typeface="+mj-ea"/>
                <a:cs typeface="+mj-cs"/>
              </a:rPr>
              <a:t>＼こんなことには</a:t>
            </a:r>
            <a:r>
              <a:rPr lang="ja-JP" altLang="en-US" sz="4000" b="1" dirty="0" smtClean="0">
                <a:latin typeface="+mj-lt"/>
                <a:ea typeface="+mj-ea"/>
                <a:cs typeface="+mj-cs"/>
              </a:rPr>
              <a:t>ならない</a:t>
            </a:r>
            <a:r>
              <a:rPr lang="ja-JP" altLang="en-US" sz="4000" b="1" dirty="0" smtClean="0">
                <a:latin typeface="+mj-lt"/>
                <a:ea typeface="+mj-ea"/>
                <a:cs typeface="+mj-cs"/>
              </a:rPr>
              <a:t>／</a:t>
            </a:r>
            <a:endParaRPr kumimoji="1" lang="ja-JP" altLang="en-US" sz="4000" b="1" i="0" u="none" strike="noStrike" kern="1200" cap="none" spc="0" normalizeH="0" baseline="0" noProof="0" dirty="0" smtClean="0">
              <a:ln>
                <a:noFill/>
              </a:ln>
              <a:effectLst/>
              <a:uLnTx/>
              <a:uFillTx/>
              <a:latin typeface="+mj-lt"/>
              <a:ea typeface="+mj-ea"/>
              <a:cs typeface="+mj-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tf00836\Desktop\悪魔02.bmp"/>
          <p:cNvPicPr>
            <a:picLocks noChangeAspect="1" noChangeArrowheads="1"/>
          </p:cNvPicPr>
          <p:nvPr/>
        </p:nvPicPr>
        <p:blipFill>
          <a:blip r:embed="rId3" cstate="print"/>
          <a:srcRect r="1480" b="55778"/>
          <a:stretch>
            <a:fillRect/>
          </a:stretch>
        </p:blipFill>
        <p:spPr bwMode="auto">
          <a:xfrm>
            <a:off x="120616" y="1700808"/>
            <a:ext cx="9584912" cy="4464496"/>
          </a:xfrm>
          <a:prstGeom prst="rect">
            <a:avLst/>
          </a:prstGeom>
          <a:noFill/>
        </p:spPr>
      </p:pic>
      <p:sp>
        <p:nvSpPr>
          <p:cNvPr id="3" name="タイトル 2"/>
          <p:cNvSpPr>
            <a:spLocks noGrp="1"/>
          </p:cNvSpPr>
          <p:nvPr>
            <p:ph type="title"/>
          </p:nvPr>
        </p:nvSpPr>
        <p:spPr/>
        <p:txBody>
          <a:bodyPr>
            <a:normAutofit/>
          </a:bodyPr>
          <a:lstStyle/>
          <a:p>
            <a:r>
              <a:rPr lang="ja-JP" altLang="en-US" dirty="0" smtClean="0"/>
              <a:t>悪魔の運用</a:t>
            </a:r>
            <a:r>
              <a:rPr lang="ja-JP" altLang="en-US" dirty="0" smtClean="0"/>
              <a:t>実例②</a:t>
            </a:r>
            <a:endParaRPr kumimoji="1" lang="ja-JP" altLang="en-US" dirty="0"/>
          </a:p>
        </p:txBody>
      </p:sp>
      <p:sp>
        <p:nvSpPr>
          <p:cNvPr id="9" name="正方形/長方形 8"/>
          <p:cNvSpPr/>
          <p:nvPr/>
        </p:nvSpPr>
        <p:spPr>
          <a:xfrm>
            <a:off x="3080792" y="3645024"/>
            <a:ext cx="3096344" cy="16561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bwMode="auto">
          <a:xfrm>
            <a:off x="0" y="548680"/>
            <a:ext cx="9906000" cy="1656184"/>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Autofit/>
          </a:bodyPr>
          <a:lstStyle/>
          <a:p>
            <a:pPr lvl="0" algn="ctr">
              <a:spcBef>
                <a:spcPct val="0"/>
              </a:spcBef>
            </a:pPr>
            <a:r>
              <a:rPr lang="ja-JP" altLang="en-US" sz="4000" b="1" dirty="0" smtClean="0">
                <a:latin typeface="+mj-lt"/>
                <a:ea typeface="+mj-ea"/>
                <a:cs typeface="+mj-cs"/>
              </a:rPr>
              <a:t>＼こんなことには</a:t>
            </a:r>
            <a:r>
              <a:rPr lang="ja-JP" altLang="en-US" sz="4000" b="1" dirty="0" smtClean="0">
                <a:latin typeface="+mj-lt"/>
                <a:ea typeface="+mj-ea"/>
                <a:cs typeface="+mj-cs"/>
              </a:rPr>
              <a:t>ならない</a:t>
            </a:r>
            <a:r>
              <a:rPr lang="ja-JP" altLang="en-US" sz="4000" b="1" dirty="0" smtClean="0">
                <a:latin typeface="+mj-lt"/>
                <a:ea typeface="+mj-ea"/>
                <a:cs typeface="+mj-cs"/>
              </a:rPr>
              <a:t>／</a:t>
            </a:r>
            <a:endParaRPr kumimoji="1" lang="ja-JP" altLang="en-US" sz="4000" b="1" i="0" u="none" strike="noStrike" kern="1200" cap="none" spc="0" normalizeH="0" baseline="0" noProof="0" dirty="0" smtClean="0">
              <a:ln>
                <a:noFill/>
              </a:ln>
              <a:effectLst/>
              <a:uLnTx/>
              <a:uFillTx/>
              <a:latin typeface="+mj-lt"/>
              <a:ea typeface="+mj-ea"/>
              <a:cs typeface="+mj-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悪魔の運用実例 その他</a:t>
            </a:r>
            <a:endParaRPr kumimoji="1" lang="ja-JP" altLang="en-US" dirty="0"/>
          </a:p>
        </p:txBody>
      </p:sp>
      <p:sp>
        <p:nvSpPr>
          <p:cNvPr id="4" name="テキスト プレースホルダ 3"/>
          <p:cNvSpPr>
            <a:spLocks noGrp="1"/>
          </p:cNvSpPr>
          <p:nvPr>
            <p:ph type="body" sz="quarter" idx="10"/>
          </p:nvPr>
        </p:nvSpPr>
        <p:spPr/>
        <p:txBody>
          <a:bodyPr/>
          <a:lstStyle/>
          <a:p>
            <a:pPr>
              <a:lnSpc>
                <a:spcPct val="150000"/>
              </a:lnSpc>
              <a:buFont typeface="Arial" pitchFamily="34" charset="0"/>
              <a:buChar char="•"/>
            </a:pPr>
            <a:r>
              <a:rPr lang="ja-JP" altLang="en-US" sz="2800" dirty="0" smtClean="0"/>
              <a:t>画像がデグレって</a:t>
            </a:r>
            <a:r>
              <a:rPr lang="ja-JP" altLang="en-US" sz="2800" dirty="0" err="1" smtClean="0"/>
              <a:t>た</a:t>
            </a:r>
            <a:r>
              <a:rPr lang="ja-JP" altLang="en-US" sz="2800" dirty="0" smtClean="0"/>
              <a:t>！</a:t>
            </a:r>
            <a:r>
              <a:rPr lang="ja-JP" altLang="en-US" sz="1600" dirty="0" smtClean="0"/>
              <a:t>（画像の差分チェックがうまくできて</a:t>
            </a:r>
            <a:r>
              <a:rPr lang="ja-JP" altLang="en-US" sz="1600" dirty="0" smtClean="0"/>
              <a:t>ない！とか</a:t>
            </a:r>
            <a:r>
              <a:rPr lang="ja-JP" altLang="en-US" sz="1600" dirty="0" smtClean="0"/>
              <a:t>）</a:t>
            </a:r>
            <a:endParaRPr lang="en-US" altLang="ja-JP" sz="2800" dirty="0" smtClean="0"/>
          </a:p>
          <a:p>
            <a:pPr>
              <a:lnSpc>
                <a:spcPct val="150000"/>
              </a:lnSpc>
              <a:buFont typeface="Arial" pitchFamily="34" charset="0"/>
              <a:buChar char="•"/>
            </a:pPr>
            <a:r>
              <a:rPr lang="ja-JP" altLang="en-US" sz="2800" dirty="0" smtClean="0"/>
              <a:t>データを編集した人わからなくてモヤモヤ。</a:t>
            </a:r>
            <a:endParaRPr lang="en-US" altLang="ja-JP" sz="2800" dirty="0" smtClean="0"/>
          </a:p>
          <a:p>
            <a:pPr>
              <a:lnSpc>
                <a:spcPct val="150000"/>
              </a:lnSpc>
              <a:buFont typeface="Arial" pitchFamily="34" charset="0"/>
              <a:buChar char="•"/>
            </a:pPr>
            <a:r>
              <a:rPr lang="ja-JP" altLang="en-US" sz="2800" dirty="0"/>
              <a:t>作業中</a:t>
            </a:r>
            <a:r>
              <a:rPr lang="ja-JP" altLang="en-US" sz="2800" dirty="0" smtClean="0"/>
              <a:t>データで今日公開の依頼がきちゃった！</a:t>
            </a:r>
            <a:r>
              <a:rPr lang="ja-JP" altLang="en-US" sz="1200" dirty="0" smtClean="0"/>
              <a:t> </a:t>
            </a:r>
            <a:endParaRPr lang="en-US" altLang="ja-JP" sz="2800" dirty="0" smtClean="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4800" dirty="0" smtClean="0"/>
              <a:t>で、実際どう使うの？</a:t>
            </a:r>
            <a:endParaRPr lang="ja-JP" altLang="en-US" sz="48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24</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404664"/>
            <a:ext cx="9906000" cy="2448272"/>
          </a:xfrm>
        </p:spPr>
        <p:txBody>
          <a:bodyPr>
            <a:noAutofit/>
          </a:bodyPr>
          <a:lstStyle/>
          <a:p>
            <a:pPr algn="ctr"/>
            <a:r>
              <a:rPr lang="ja-JP" altLang="en-US" sz="4400" dirty="0" smtClean="0"/>
              <a:t>みんなが恐れ慄く黒い画面</a:t>
            </a:r>
            <a:r>
              <a:rPr lang="en-US" altLang="ja-JP" sz="4400" dirty="0" smtClean="0"/>
              <a:t>…</a:t>
            </a:r>
            <a:endParaRPr lang="ja-JP" altLang="en-US" sz="4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25</a:t>
            </a:fld>
            <a:endParaRPr kumimoji="1" lang="ja-JP" altLang="en-US"/>
          </a:p>
        </p:txBody>
      </p:sp>
      <p:pic>
        <p:nvPicPr>
          <p:cNvPr id="5" name="Picture 2" descr="C:\Users\stf00836\Desktop\コマンドプロンプト.bmp"/>
          <p:cNvPicPr>
            <a:picLocks noChangeAspect="1" noChangeArrowheads="1"/>
          </p:cNvPicPr>
          <p:nvPr/>
        </p:nvPicPr>
        <p:blipFill>
          <a:blip r:embed="rId3" cstate="print"/>
          <a:srcRect/>
          <a:stretch>
            <a:fillRect/>
          </a:stretch>
        </p:blipFill>
        <p:spPr bwMode="auto">
          <a:xfrm>
            <a:off x="1496616" y="1196752"/>
            <a:ext cx="6825208" cy="5345946"/>
          </a:xfrm>
          <a:prstGeom prst="rect">
            <a:avLst/>
          </a:prstGeom>
          <a:noFill/>
        </p:spPr>
      </p:pic>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26</a:t>
            </a:fld>
            <a:endParaRPr kumimoji="1" lang="ja-JP" altLang="en-US"/>
          </a:p>
        </p:txBody>
      </p:sp>
      <p:sp>
        <p:nvSpPr>
          <p:cNvPr id="8" name="タイトル 1"/>
          <p:cNvSpPr txBox="1">
            <a:spLocks/>
          </p:cNvSpPr>
          <p:nvPr/>
        </p:nvSpPr>
        <p:spPr>
          <a:xfrm>
            <a:off x="0" y="404664"/>
            <a:ext cx="9906000" cy="2448272"/>
          </a:xfrm>
          <a:prstGeom prst="rect">
            <a:avLst/>
          </a:prstGeom>
        </p:spPr>
        <p:txBody>
          <a:bodyPr>
            <a:noAutofit/>
          </a:bodyPr>
          <a:lstStyle/>
          <a:p>
            <a:pPr lvl="0" algn="ctr">
              <a:spcBef>
                <a:spcPct val="0"/>
              </a:spcBef>
            </a:pPr>
            <a:r>
              <a:rPr lang="ja-JP" altLang="en-US" sz="4000" b="1" dirty="0" smtClean="0"/>
              <a:t>＼</a:t>
            </a:r>
            <a:r>
              <a:rPr kumimoji="1" lang="ja-JP" altLang="en-US" sz="4000" b="1" i="0" u="none" strike="noStrike" kern="1200" cap="none" spc="0" normalizeH="0" baseline="0" noProof="0" dirty="0" smtClean="0">
                <a:ln>
                  <a:noFill/>
                </a:ln>
                <a:solidFill>
                  <a:schemeClr val="tx1"/>
                </a:solidFill>
                <a:effectLst/>
                <a:uLnTx/>
                <a:uFillTx/>
                <a:latin typeface="+mj-lt"/>
                <a:ea typeface="+mj-ea"/>
                <a:cs typeface="+mj-cs"/>
              </a:rPr>
              <a:t>そこで</a:t>
            </a:r>
            <a:r>
              <a:rPr kumimoji="1" lang="en-US" altLang="ja-JP" sz="4000" b="1" i="0" u="none" strike="noStrike" kern="1200" cap="none" spc="0" normalizeH="0" baseline="0" noProof="0" dirty="0" err="1" smtClean="0">
                <a:ln>
                  <a:noFill/>
                </a:ln>
                <a:solidFill>
                  <a:schemeClr val="tx1"/>
                </a:solidFill>
                <a:effectLst/>
                <a:uLnTx/>
                <a:uFillTx/>
                <a:latin typeface="+mj-lt"/>
                <a:ea typeface="+mj-ea"/>
                <a:cs typeface="+mj-cs"/>
              </a:rPr>
              <a:t>SourceTree</a:t>
            </a:r>
            <a:r>
              <a:rPr kumimoji="1" lang="ja-JP" altLang="en-US" sz="4000" b="1" i="0" u="none" strike="noStrike" kern="1200" cap="none" spc="0" normalizeH="0" baseline="0" noProof="0" dirty="0" smtClean="0">
                <a:ln>
                  <a:noFill/>
                </a:ln>
                <a:solidFill>
                  <a:schemeClr val="tx1"/>
                </a:solidFill>
                <a:effectLst/>
                <a:uLnTx/>
                <a:uFillTx/>
                <a:latin typeface="+mj-lt"/>
                <a:ea typeface="+mj-ea"/>
                <a:cs typeface="+mj-cs"/>
              </a:rPr>
              <a:t>の登場</a:t>
            </a:r>
            <a:r>
              <a:rPr lang="ja-JP" altLang="en-US" sz="4000" b="1" dirty="0" smtClean="0"/>
              <a:t>／</a:t>
            </a:r>
            <a:endParaRPr kumimoji="1" lang="ja-JP" altLang="en-US" sz="4000" b="1"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2050" name="Picture 2" descr="C:\Users\stf00836\Desktop\sourcetreeLogo.png"/>
          <p:cNvPicPr>
            <a:picLocks noChangeAspect="1" noChangeArrowheads="1"/>
          </p:cNvPicPr>
          <p:nvPr/>
        </p:nvPicPr>
        <p:blipFill>
          <a:blip r:embed="rId3" cstate="print"/>
          <a:srcRect/>
          <a:stretch>
            <a:fillRect/>
          </a:stretch>
        </p:blipFill>
        <p:spPr bwMode="auto">
          <a:xfrm>
            <a:off x="1856656" y="2708920"/>
            <a:ext cx="6028162" cy="1486396"/>
          </a:xfrm>
          <a:prstGeom prst="rect">
            <a:avLst/>
          </a:prstGeom>
          <a:noFill/>
        </p:spPr>
      </p:pic>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27</a:t>
            </a:fld>
            <a:endParaRPr kumimoji="1" lang="ja-JP" altLang="en-US"/>
          </a:p>
        </p:txBody>
      </p:sp>
      <p:pic>
        <p:nvPicPr>
          <p:cNvPr id="5" name="Picture 3" descr="C:\Users\stf00836\Desktop\ソースツリー.bmp"/>
          <p:cNvPicPr>
            <a:picLocks noChangeAspect="1" noChangeArrowheads="1"/>
          </p:cNvPicPr>
          <p:nvPr/>
        </p:nvPicPr>
        <p:blipFill>
          <a:blip r:embed="rId3" cstate="print"/>
          <a:srcRect b="2225"/>
          <a:stretch>
            <a:fillRect/>
          </a:stretch>
        </p:blipFill>
        <p:spPr bwMode="auto">
          <a:xfrm>
            <a:off x="848544" y="1052736"/>
            <a:ext cx="8306072" cy="5428382"/>
          </a:xfrm>
          <a:prstGeom prst="rect">
            <a:avLst/>
          </a:prstGeom>
          <a:noFill/>
        </p:spPr>
      </p:pic>
      <p:sp>
        <p:nvSpPr>
          <p:cNvPr id="8" name="タイトル 1"/>
          <p:cNvSpPr txBox="1">
            <a:spLocks/>
          </p:cNvSpPr>
          <p:nvPr/>
        </p:nvSpPr>
        <p:spPr>
          <a:xfrm>
            <a:off x="0" y="404664"/>
            <a:ext cx="9906000" cy="2448272"/>
          </a:xfrm>
          <a:prstGeom prst="rect">
            <a:avLst/>
          </a:prstGeom>
        </p:spPr>
        <p:txBody>
          <a:bodyPr>
            <a:noAutofit/>
          </a:bodyPr>
          <a:lstStyle/>
          <a:p>
            <a:pPr lvl="0" algn="ctr">
              <a:spcBef>
                <a:spcPct val="0"/>
              </a:spcBef>
            </a:pPr>
            <a:r>
              <a:rPr lang="ja-JP" altLang="en-US" sz="4000" b="1" dirty="0" smtClean="0"/>
              <a:t>＼とっても</a:t>
            </a:r>
            <a:r>
              <a:rPr lang="ja-JP" altLang="en-US" sz="4000" b="1" dirty="0" smtClean="0">
                <a:latin typeface="+mj-lt"/>
                <a:ea typeface="+mj-ea"/>
                <a:cs typeface="+mj-cs"/>
              </a:rPr>
              <a:t>イケテル</a:t>
            </a:r>
            <a:r>
              <a:rPr lang="en-US" altLang="ja-JP" sz="4000" b="1" dirty="0" smtClean="0">
                <a:latin typeface="+mj-lt"/>
                <a:ea typeface="+mj-ea"/>
                <a:cs typeface="+mj-cs"/>
              </a:rPr>
              <a:t>GUI</a:t>
            </a:r>
            <a:r>
              <a:rPr lang="ja-JP" altLang="en-US" sz="4000" b="1" dirty="0" smtClean="0">
                <a:latin typeface="+mj-lt"/>
                <a:ea typeface="+mj-ea"/>
                <a:cs typeface="+mj-cs"/>
              </a:rPr>
              <a:t>クライアント</a:t>
            </a:r>
            <a:r>
              <a:rPr lang="ja-JP" altLang="en-US" sz="4000" b="1" dirty="0" smtClean="0"/>
              <a:t>／</a:t>
            </a:r>
            <a:endParaRPr kumimoji="1" lang="ja-JP" altLang="en-US" sz="4000" b="1"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28</a:t>
            </a:fld>
            <a:endParaRPr kumimoji="1" lang="ja-JP" altLang="en-US"/>
          </a:p>
        </p:txBody>
      </p:sp>
      <p:sp>
        <p:nvSpPr>
          <p:cNvPr id="8" name="タイトル 1"/>
          <p:cNvSpPr txBox="1">
            <a:spLocks/>
          </p:cNvSpPr>
          <p:nvPr/>
        </p:nvSpPr>
        <p:spPr>
          <a:xfrm>
            <a:off x="0" y="404664"/>
            <a:ext cx="9906000" cy="864096"/>
          </a:xfrm>
          <a:prstGeom prst="rect">
            <a:avLst/>
          </a:prstGeom>
        </p:spPr>
        <p:txBody>
          <a:bodyPr>
            <a:noAutofit/>
          </a:bodyPr>
          <a:lstStyle/>
          <a:p>
            <a:pPr lvl="0" algn="ctr">
              <a:spcBef>
                <a:spcPct val="0"/>
              </a:spcBef>
            </a:pPr>
            <a:r>
              <a:rPr lang="en-US" altLang="ja-JP" sz="4000" b="1" dirty="0" err="1" smtClean="0"/>
              <a:t>SourceTree</a:t>
            </a:r>
            <a:r>
              <a:rPr lang="ja-JP" altLang="en-US" sz="4000" b="1" dirty="0" smtClean="0"/>
              <a:t>を使うメリット</a:t>
            </a:r>
          </a:p>
        </p:txBody>
      </p:sp>
      <p:sp>
        <p:nvSpPr>
          <p:cNvPr id="6" name="タイトル 1"/>
          <p:cNvSpPr txBox="1">
            <a:spLocks/>
          </p:cNvSpPr>
          <p:nvPr/>
        </p:nvSpPr>
        <p:spPr>
          <a:xfrm>
            <a:off x="344488" y="1844824"/>
            <a:ext cx="9073008" cy="5445224"/>
          </a:xfrm>
          <a:prstGeom prst="rect">
            <a:avLst/>
          </a:prstGeom>
        </p:spPr>
        <p:txBody>
          <a:bodyPr>
            <a:noAutofit/>
          </a:bodyPr>
          <a:lstStyle/>
          <a:p>
            <a:pPr lvl="0">
              <a:spcBef>
                <a:spcPct val="0"/>
              </a:spcBef>
            </a:pPr>
            <a:r>
              <a:rPr lang="ja-JP" altLang="en-US" sz="3200" b="1" dirty="0" smtClean="0">
                <a:solidFill>
                  <a:srgbClr val="FF0000"/>
                </a:solidFill>
              </a:rPr>
              <a:t>●</a:t>
            </a:r>
            <a:r>
              <a:rPr lang="ja-JP" altLang="en-US" sz="3200" b="1" dirty="0" smtClean="0"/>
              <a:t>グラフィカル</a:t>
            </a:r>
            <a:r>
              <a:rPr lang="ja-JP" altLang="en-US" sz="3200" b="1" dirty="0" smtClean="0"/>
              <a:t>で分かりやすい操作画面。</a:t>
            </a:r>
          </a:p>
          <a:p>
            <a:pPr lvl="0">
              <a:spcBef>
                <a:spcPct val="0"/>
              </a:spcBef>
            </a:pPr>
            <a:r>
              <a:rPr lang="ja-JP" altLang="en-US" sz="2400" b="1" dirty="0" smtClean="0"/>
              <a:t>  （黒い</a:t>
            </a:r>
            <a:r>
              <a:rPr lang="ja-JP" altLang="en-US" sz="2400" b="1" dirty="0" smtClean="0"/>
              <a:t>画面を使わなくてよい。）</a:t>
            </a:r>
          </a:p>
          <a:p>
            <a:pPr lvl="0">
              <a:spcBef>
                <a:spcPct val="0"/>
              </a:spcBef>
              <a:buFont typeface="Arial" pitchFamily="34" charset="0"/>
              <a:buChar char="•"/>
            </a:pPr>
            <a:endParaRPr lang="ja-JP" altLang="en-US" sz="3200" b="1" dirty="0" smtClean="0"/>
          </a:p>
          <a:p>
            <a:pPr lvl="0">
              <a:spcBef>
                <a:spcPct val="0"/>
              </a:spcBef>
            </a:pPr>
            <a:r>
              <a:rPr lang="ja-JP" altLang="en-US" sz="3200" b="1" dirty="0" smtClean="0">
                <a:solidFill>
                  <a:srgbClr val="FF0000"/>
                </a:solidFill>
              </a:rPr>
              <a:t>●</a:t>
            </a:r>
            <a:r>
              <a:rPr lang="en-US" altLang="ja-JP" sz="3200" b="1" dirty="0" smtClean="0"/>
              <a:t>Windows</a:t>
            </a:r>
            <a:r>
              <a:rPr lang="ja-JP" altLang="en-US" sz="3200" b="1" dirty="0" err="1" smtClean="0"/>
              <a:t>、</a:t>
            </a:r>
            <a:r>
              <a:rPr lang="en-US" altLang="ja-JP" sz="3200" b="1" dirty="0" smtClean="0"/>
              <a:t>Mac</a:t>
            </a:r>
            <a:r>
              <a:rPr lang="ja-JP" altLang="en-US" sz="3200" b="1" dirty="0" smtClean="0"/>
              <a:t>で</a:t>
            </a:r>
            <a:r>
              <a:rPr lang="ja-JP" altLang="en-US" sz="3200" b="1" dirty="0" smtClean="0"/>
              <a:t>使えるので</a:t>
            </a:r>
            <a:r>
              <a:rPr lang="ja-JP" altLang="en-US" sz="3200" b="1" dirty="0" smtClean="0"/>
              <a:t>プロジェクト内　　　</a:t>
            </a:r>
            <a:endParaRPr lang="en-US" altLang="ja-JP" sz="3200" b="1" dirty="0" smtClean="0"/>
          </a:p>
          <a:p>
            <a:pPr lvl="0">
              <a:spcBef>
                <a:spcPct val="0"/>
              </a:spcBef>
            </a:pPr>
            <a:r>
              <a:rPr lang="ja-JP" altLang="en-US" sz="3200" b="1" dirty="0" smtClean="0"/>
              <a:t>　</a:t>
            </a:r>
            <a:r>
              <a:rPr lang="ja-JP" altLang="en-US" sz="3200" b="1" dirty="0" smtClean="0"/>
              <a:t>でツールが統一できる。</a:t>
            </a:r>
          </a:p>
          <a:p>
            <a:pPr lvl="0">
              <a:spcBef>
                <a:spcPct val="0"/>
              </a:spcBef>
              <a:buFont typeface="Arial" pitchFamily="34" charset="0"/>
              <a:buChar char="•"/>
            </a:pPr>
            <a:endParaRPr lang="ja-JP" altLang="en-US" sz="3200" b="1" dirty="0" smtClean="0"/>
          </a:p>
          <a:p>
            <a:pPr lvl="0">
              <a:spcBef>
                <a:spcPct val="0"/>
              </a:spcBef>
            </a:pPr>
            <a:r>
              <a:rPr lang="ja-JP" altLang="en-US" sz="3200" b="1" dirty="0" smtClean="0">
                <a:solidFill>
                  <a:srgbClr val="FF0000"/>
                </a:solidFill>
              </a:rPr>
              <a:t>●</a:t>
            </a:r>
            <a:r>
              <a:rPr lang="ja-JP" altLang="en-US" sz="3200" b="1" dirty="0" smtClean="0"/>
              <a:t>日本語</a:t>
            </a:r>
            <a:r>
              <a:rPr lang="ja-JP" altLang="en-US" sz="3200" b="1" dirty="0" smtClean="0"/>
              <a:t>に対応して</a:t>
            </a:r>
            <a:r>
              <a:rPr lang="ja-JP" altLang="en-US" sz="3200" b="1" dirty="0" smtClean="0"/>
              <a:t>いる</a:t>
            </a:r>
            <a:endParaRPr lang="ja-JP" altLang="en-US" sz="3200" b="1" dirty="0" smtClean="0"/>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en-US" altLang="ja-JP" dirty="0" err="1" smtClean="0"/>
              <a:t>GitHub</a:t>
            </a:r>
            <a:r>
              <a:rPr lang="en-US" altLang="ja-JP" dirty="0" smtClean="0"/>
              <a:t> </a:t>
            </a:r>
            <a:r>
              <a:rPr lang="ja-JP" altLang="en-US" dirty="0" smtClean="0"/>
              <a:t>と </a:t>
            </a:r>
            <a:r>
              <a:rPr lang="en-US" altLang="ja-JP" dirty="0" err="1" smtClean="0"/>
              <a:t>SourceTree</a:t>
            </a:r>
            <a:r>
              <a:rPr lang="ja-JP" altLang="en-US" dirty="0" err="1" smtClean="0"/>
              <a:t>って</a:t>
            </a:r>
            <a:r>
              <a:rPr lang="ja-JP" altLang="en-US" dirty="0" smtClean="0"/>
              <a:t>何？</a:t>
            </a:r>
            <a:endParaRPr kumimoji="1" lang="ja-JP" altLang="en-US" dirty="0"/>
          </a:p>
        </p:txBody>
      </p:sp>
      <p:pic>
        <p:nvPicPr>
          <p:cNvPr id="2050" name="Picture 2" descr="C:\Users\stf00836\Desktop\コマンドプロンプト.bmp"/>
          <p:cNvPicPr>
            <a:picLocks noChangeAspect="1" noChangeArrowheads="1"/>
          </p:cNvPicPr>
          <p:nvPr/>
        </p:nvPicPr>
        <p:blipFill>
          <a:blip r:embed="rId3" cstate="print"/>
          <a:srcRect/>
          <a:stretch>
            <a:fillRect/>
          </a:stretch>
        </p:blipFill>
        <p:spPr bwMode="auto">
          <a:xfrm>
            <a:off x="1640632" y="1052736"/>
            <a:ext cx="6599634" cy="5169262"/>
          </a:xfrm>
          <a:prstGeom prst="rect">
            <a:avLst/>
          </a:prstGeom>
          <a:noFill/>
        </p:spPr>
      </p:pic>
      <p:sp>
        <p:nvSpPr>
          <p:cNvPr id="5" name="タイトル 1"/>
          <p:cNvSpPr txBox="1">
            <a:spLocks/>
          </p:cNvSpPr>
          <p:nvPr/>
        </p:nvSpPr>
        <p:spPr>
          <a:xfrm>
            <a:off x="3440832" y="5157192"/>
            <a:ext cx="6336704" cy="1224136"/>
          </a:xfrm>
          <a:prstGeom prst="rect">
            <a:avLst/>
          </a:prstGeom>
          <a:solidFill>
            <a:srgbClr val="FF00FF"/>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開発できる人がゴリゴリさわってるイメージ。</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さっ！これで</a:t>
            </a:r>
            <a:r>
              <a:rPr lang="en-US" altLang="ja-JP" sz="1600" b="1" dirty="0" err="1" smtClean="0">
                <a:solidFill>
                  <a:schemeClr val="bg1"/>
                </a:solidFill>
                <a:latin typeface="+mj-lt"/>
                <a:ea typeface="+mj-ea"/>
                <a:cs typeface="+mj-cs"/>
              </a:rPr>
              <a:t>Git</a:t>
            </a:r>
            <a:r>
              <a:rPr lang="ja-JP" altLang="en-US" sz="1600" b="1" dirty="0" smtClean="0">
                <a:solidFill>
                  <a:schemeClr val="bg1"/>
                </a:solidFill>
                <a:latin typeface="+mj-lt"/>
                <a:ea typeface="+mj-ea"/>
                <a:cs typeface="+mj-cs"/>
              </a:rPr>
              <a:t>操作しよう！</a:t>
            </a:r>
            <a:endParaRPr lang="en-US" altLang="ja-JP" sz="1600" b="1" dirty="0" smtClean="0">
              <a:solidFill>
                <a:schemeClr val="bg1"/>
              </a:solidFill>
              <a:latin typeface="+mj-lt"/>
              <a:ea typeface="+mj-ea"/>
              <a:cs typeface="+mj-cs"/>
            </a:endParaRPr>
          </a:p>
          <a:p>
            <a:pPr lvl="0" algn="ctr">
              <a:lnSpc>
                <a:spcPct val="150000"/>
              </a:lnSpc>
              <a:spcBef>
                <a:spcPct val="0"/>
              </a:spcBef>
            </a:pPr>
            <a:r>
              <a:rPr kumimoji="1" lang="ja-JP" altLang="en-US" sz="1600" b="1" i="0" u="none" strike="noStrike" kern="1200" cap="none" spc="0" normalizeH="0" baseline="0" noProof="0" dirty="0" err="1" smtClean="0">
                <a:ln>
                  <a:noFill/>
                </a:ln>
                <a:solidFill>
                  <a:schemeClr val="bg1"/>
                </a:solidFill>
                <a:effectLst/>
                <a:uLnTx/>
                <a:uFillTx/>
                <a:latin typeface="+mj-lt"/>
                <a:ea typeface="+mj-ea"/>
                <a:cs typeface="+mj-cs"/>
              </a:rPr>
              <a:t>って</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いっても怖くて触れない</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（少なくとも平はそうだった</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tf00836\Desktop\11204935_809505842468779_2097072582720411889_n.jpg"/>
          <p:cNvPicPr>
            <a:picLocks noChangeAspect="1" noChangeArrowheads="1"/>
          </p:cNvPicPr>
          <p:nvPr/>
        </p:nvPicPr>
        <p:blipFill>
          <a:blip r:embed="rId3" cstate="print"/>
          <a:srcRect/>
          <a:stretch>
            <a:fillRect/>
          </a:stretch>
        </p:blipFill>
        <p:spPr bwMode="auto">
          <a:xfrm>
            <a:off x="416496" y="1268760"/>
            <a:ext cx="2449800" cy="2449800"/>
          </a:xfrm>
          <a:prstGeom prst="rect">
            <a:avLst/>
          </a:prstGeom>
          <a:noFill/>
        </p:spPr>
      </p:pic>
      <p:sp>
        <p:nvSpPr>
          <p:cNvPr id="3" name="タイトル 2"/>
          <p:cNvSpPr>
            <a:spLocks noGrp="1"/>
          </p:cNvSpPr>
          <p:nvPr>
            <p:ph type="title"/>
          </p:nvPr>
        </p:nvSpPr>
        <p:spPr/>
        <p:txBody>
          <a:bodyPr/>
          <a:lstStyle/>
          <a:p>
            <a:r>
              <a:rPr kumimoji="1" lang="ja-JP" altLang="en-US" dirty="0" smtClean="0"/>
              <a:t>自己紹介：長島 美佳</a:t>
            </a:r>
            <a:endParaRPr kumimoji="1" lang="ja-JP" altLang="en-US" dirty="0"/>
          </a:p>
        </p:txBody>
      </p:sp>
      <p:sp>
        <p:nvSpPr>
          <p:cNvPr id="4" name="テキスト プレースホルダ 3"/>
          <p:cNvSpPr>
            <a:spLocks noGrp="1"/>
          </p:cNvSpPr>
          <p:nvPr>
            <p:ph type="body" sz="quarter" idx="10"/>
          </p:nvPr>
        </p:nvSpPr>
        <p:spPr>
          <a:xfrm>
            <a:off x="3010619" y="1071786"/>
            <a:ext cx="6809656" cy="4968552"/>
          </a:xfrm>
        </p:spPr>
        <p:txBody>
          <a:bodyPr/>
          <a:lstStyle/>
          <a:p>
            <a:pPr>
              <a:lnSpc>
                <a:spcPct val="150000"/>
              </a:lnSpc>
            </a:pPr>
            <a:r>
              <a:rPr lang="en-US" altLang="ja-JP" sz="2800" dirty="0" smtClean="0"/>
              <a:t>BU3-5</a:t>
            </a:r>
            <a:r>
              <a:rPr lang="ja-JP" altLang="en-US" sz="2800" dirty="0" smtClean="0"/>
              <a:t> 長島 美佳</a:t>
            </a:r>
            <a:endParaRPr lang="en-US" altLang="ja-JP" sz="2800" dirty="0" smtClean="0"/>
          </a:p>
          <a:p>
            <a:pPr>
              <a:lnSpc>
                <a:spcPct val="150000"/>
              </a:lnSpc>
            </a:pPr>
            <a:endParaRPr lang="en-US" altLang="ja-JP" sz="2000" dirty="0" smtClean="0"/>
          </a:p>
          <a:p>
            <a:pPr>
              <a:lnSpc>
                <a:spcPct val="150000"/>
              </a:lnSpc>
              <a:buFont typeface="Arial" pitchFamily="34" charset="0"/>
              <a:buChar char="•"/>
            </a:pPr>
            <a:r>
              <a:rPr lang="en-US" altLang="ja-JP" b="0" dirty="0" smtClean="0"/>
              <a:t>2014</a:t>
            </a:r>
            <a:r>
              <a:rPr lang="ja-JP" altLang="en-US" b="0" dirty="0" smtClean="0"/>
              <a:t>年</a:t>
            </a:r>
            <a:r>
              <a:rPr lang="ja-JP" altLang="ja-JP" b="0" dirty="0"/>
              <a:t>4</a:t>
            </a:r>
            <a:r>
              <a:rPr lang="ja-JP" altLang="en-US" b="0" dirty="0" smtClean="0"/>
              <a:t>月</a:t>
            </a:r>
            <a:r>
              <a:rPr lang="ja-JP" altLang="en-US" dirty="0" smtClean="0"/>
              <a:t>　 入社</a:t>
            </a:r>
            <a:r>
              <a:rPr lang="en-US" altLang="ja-JP" dirty="0" smtClean="0"/>
              <a:t>(</a:t>
            </a:r>
            <a:r>
              <a:rPr lang="ja-JP" altLang="en-US" dirty="0" smtClean="0"/>
              <a:t>みずほ</a:t>
            </a:r>
            <a:r>
              <a:rPr lang="en-US" altLang="ja-JP" dirty="0" smtClean="0"/>
              <a:t>)</a:t>
            </a:r>
          </a:p>
          <a:p>
            <a:pPr>
              <a:lnSpc>
                <a:spcPct val="150000"/>
              </a:lnSpc>
              <a:buFont typeface="Arial" pitchFamily="34" charset="0"/>
              <a:buChar char="•"/>
            </a:pPr>
            <a:r>
              <a:rPr lang="en-US" altLang="ja-JP" b="0" dirty="0" smtClean="0"/>
              <a:t>2014</a:t>
            </a:r>
            <a:r>
              <a:rPr lang="ja-JP" altLang="en-US" b="0" dirty="0" smtClean="0"/>
              <a:t>年</a:t>
            </a:r>
            <a:r>
              <a:rPr lang="en-US" altLang="en-US" b="0" dirty="0" smtClean="0"/>
              <a:t>7</a:t>
            </a:r>
            <a:r>
              <a:rPr lang="ja-JP" altLang="en-US" b="0" dirty="0" smtClean="0"/>
              <a:t>月</a:t>
            </a:r>
            <a:r>
              <a:rPr lang="ja-JP" altLang="en-US" dirty="0" smtClean="0"/>
              <a:t>　複数案件を細々（ユニクロ、</a:t>
            </a:r>
            <a:r>
              <a:rPr lang="ja-JP" altLang="ja-JP" dirty="0" smtClean="0"/>
              <a:t>S</a:t>
            </a:r>
            <a:r>
              <a:rPr lang="en-US" altLang="ja-JP" dirty="0" smtClean="0"/>
              <a:t>NS</a:t>
            </a:r>
            <a:r>
              <a:rPr lang="ja-JP" altLang="en-US" dirty="0" smtClean="0"/>
              <a:t>等）</a:t>
            </a:r>
            <a:endParaRPr lang="en-US" altLang="ja-JP" dirty="0" smtClean="0"/>
          </a:p>
          <a:p>
            <a:pPr>
              <a:lnSpc>
                <a:spcPct val="150000"/>
              </a:lnSpc>
              <a:buFont typeface="Arial" pitchFamily="34" charset="0"/>
              <a:buChar char="•"/>
            </a:pPr>
            <a:r>
              <a:rPr lang="en-US" altLang="ja-JP" b="0" dirty="0" smtClean="0"/>
              <a:t>2014</a:t>
            </a:r>
            <a:r>
              <a:rPr lang="ja-JP" altLang="en-US" b="0" dirty="0" smtClean="0"/>
              <a:t>年</a:t>
            </a:r>
            <a:r>
              <a:rPr lang="en-US" altLang="ja-JP" b="0" dirty="0" smtClean="0"/>
              <a:t>9</a:t>
            </a:r>
            <a:r>
              <a:rPr lang="ja-JP" altLang="en-US" b="0" dirty="0" smtClean="0"/>
              <a:t>月</a:t>
            </a:r>
            <a:r>
              <a:rPr lang="ja-JP" altLang="ja-JP" dirty="0"/>
              <a:t>　</a:t>
            </a:r>
            <a:r>
              <a:rPr lang="ja-JP" altLang="en-US" dirty="0"/>
              <a:t>三菱総研</a:t>
            </a:r>
            <a:r>
              <a:rPr lang="en-US" altLang="ja-JP" dirty="0" smtClean="0"/>
              <a:t>DCS</a:t>
            </a:r>
            <a:r>
              <a:rPr lang="ja-JP" altLang="en-US" dirty="0"/>
              <a:t>運用常駐＆運</a:t>
            </a:r>
            <a:r>
              <a:rPr lang="ja-JP" altLang="en-US" dirty="0" smtClean="0"/>
              <a:t>用立ち上げ</a:t>
            </a:r>
            <a:endParaRPr lang="en-US" altLang="ja-JP" dirty="0" smtClean="0"/>
          </a:p>
          <a:p>
            <a:pPr>
              <a:lnSpc>
                <a:spcPct val="150000"/>
              </a:lnSpc>
              <a:buFont typeface="Arial" pitchFamily="34" charset="0"/>
              <a:buChar char="•"/>
            </a:pPr>
            <a:r>
              <a:rPr lang="en-US" altLang="ja-JP" b="0" dirty="0" smtClean="0"/>
              <a:t>2014</a:t>
            </a:r>
            <a:r>
              <a:rPr lang="ja-JP" altLang="en-US" b="0" dirty="0" smtClean="0"/>
              <a:t>年</a:t>
            </a:r>
            <a:r>
              <a:rPr lang="en-US" altLang="ja-JP" b="0" dirty="0" smtClean="0"/>
              <a:t>12</a:t>
            </a:r>
            <a:r>
              <a:rPr lang="ja-JP" altLang="en-US" b="0" dirty="0" smtClean="0"/>
              <a:t>月</a:t>
            </a:r>
            <a:r>
              <a:rPr lang="ja-JP" altLang="en-US" dirty="0" smtClean="0"/>
              <a:t>　</a:t>
            </a:r>
            <a:r>
              <a:rPr lang="en-US" altLang="ja-JP" dirty="0" err="1" smtClean="0"/>
              <a:t>docomo</a:t>
            </a:r>
            <a:r>
              <a:rPr lang="ja-JP" altLang="en-US" dirty="0" smtClean="0"/>
              <a:t>運用</a:t>
            </a:r>
            <a:endParaRPr lang="en-US" altLang="ja-JP"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30</a:t>
            </a:fld>
            <a:endParaRPr kumimoji="1" lang="ja-JP" altLang="en-US"/>
          </a:p>
        </p:txBody>
      </p:sp>
      <p:sp>
        <p:nvSpPr>
          <p:cNvPr id="6"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例えば</a:t>
            </a:r>
            <a:r>
              <a:rPr kumimoji="1" lang="en-US" altLang="ja-JP" sz="4800" b="1" i="0" u="none" strike="noStrike" kern="1200" cap="none" spc="0" normalizeH="0" baseline="0" noProof="0" dirty="0" smtClean="0">
                <a:ln>
                  <a:noFill/>
                </a:ln>
                <a:solidFill>
                  <a:schemeClr val="tx1"/>
                </a:solidFill>
                <a:effectLst/>
                <a:uLnTx/>
                <a:uFillTx/>
                <a:latin typeface="+mj-lt"/>
                <a:ea typeface="+mj-ea"/>
                <a:cs typeface="+mj-cs"/>
              </a:rPr>
              <a:t>…</a:t>
            </a:r>
          </a:p>
          <a:p>
            <a:pPr lvl="0" algn="ctr">
              <a:spcBef>
                <a:spcPct val="0"/>
              </a:spcBef>
            </a:pPr>
            <a:r>
              <a:rPr lang="ja-JP" altLang="en-US" sz="4800" b="1" noProof="0" dirty="0" smtClean="0">
                <a:latin typeface="+mj-lt"/>
                <a:ea typeface="+mj-ea"/>
                <a:cs typeface="+mj-cs"/>
              </a:rPr>
              <a:t>こんな運用してませんか？</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タイトル 1"/>
          <p:cNvSpPr txBox="1">
            <a:spLocks/>
          </p:cNvSpPr>
          <p:nvPr/>
        </p:nvSpPr>
        <p:spPr>
          <a:xfrm>
            <a:off x="2000672" y="2564904"/>
            <a:ext cx="6033120" cy="1944216"/>
          </a:xfrm>
          <a:prstGeom prst="rect">
            <a:avLst/>
          </a:prstGeom>
          <a:solidFill>
            <a:srgbClr val="FF00FF"/>
          </a:solidFill>
        </p:spPr>
        <p:txBody>
          <a:bodyPr>
            <a:noAutofit/>
          </a:bodyPr>
          <a:lstStyle/>
          <a:p>
            <a:pPr lvl="0">
              <a:lnSpc>
                <a:spcPct val="150000"/>
              </a:lnSpc>
              <a:spcBef>
                <a:spcPct val="0"/>
              </a:spcBef>
            </a:pPr>
            <a:r>
              <a:rPr lang="ja-JP" altLang="en-US" sz="1600" b="1" dirty="0" smtClean="0">
                <a:solidFill>
                  <a:schemeClr val="bg1"/>
                </a:solidFill>
                <a:latin typeface="+mj-lt"/>
                <a:ea typeface="+mj-ea"/>
                <a:cs typeface="+mj-cs"/>
              </a:rPr>
              <a:t>いらないか</a:t>
            </a:r>
            <a:r>
              <a:rPr lang="ja-JP" altLang="en-US" sz="1600" b="1" dirty="0" smtClean="0">
                <a:solidFill>
                  <a:schemeClr val="bg1"/>
                </a:solidFill>
                <a:latin typeface="+mj-lt"/>
                <a:ea typeface="+mj-ea"/>
                <a:cs typeface="+mj-cs"/>
              </a:rPr>
              <a:t>も？</a:t>
            </a:r>
            <a:endParaRPr lang="en-US" altLang="ja-JP" sz="1600" b="1" dirty="0" smtClean="0">
              <a:solidFill>
                <a:schemeClr val="bg1"/>
              </a:solidFill>
              <a:latin typeface="+mj-lt"/>
              <a:ea typeface="+mj-ea"/>
              <a:cs typeface="+mj-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悪魔の運用実例①</a:t>
            </a:r>
            <a:r>
              <a:rPr lang="en-US" altLang="ja-JP" dirty="0" smtClean="0"/>
              <a:t>-1</a:t>
            </a:r>
            <a:endParaRPr kumimoji="1" lang="ja-JP" altLang="en-US" dirty="0"/>
          </a:p>
        </p:txBody>
      </p:sp>
      <p:sp>
        <p:nvSpPr>
          <p:cNvPr id="4" name="テキスト プレースホルダ 3"/>
          <p:cNvSpPr>
            <a:spLocks noGrp="1"/>
          </p:cNvSpPr>
          <p:nvPr>
            <p:ph type="body" sz="quarter" idx="10"/>
          </p:nvPr>
        </p:nvSpPr>
        <p:spPr>
          <a:xfrm>
            <a:off x="704528" y="1196752"/>
            <a:ext cx="2768054" cy="512093"/>
          </a:xfrm>
        </p:spPr>
        <p:txBody>
          <a:bodyPr/>
          <a:lstStyle/>
          <a:p>
            <a:r>
              <a:rPr lang="ja-JP" altLang="en-US" sz="3200" dirty="0" smtClean="0"/>
              <a:t>平</a:t>
            </a:r>
            <a:r>
              <a:rPr lang="ja-JP" altLang="en-US" sz="1600" dirty="0" smtClean="0"/>
              <a:t>（</a:t>
            </a:r>
            <a:r>
              <a:rPr lang="en-US" altLang="ja-JP" sz="1600" dirty="0" smtClean="0"/>
              <a:t>Dir</a:t>
            </a:r>
            <a:r>
              <a:rPr lang="ja-JP" altLang="en-US" sz="1600" dirty="0" smtClean="0"/>
              <a:t>）</a:t>
            </a:r>
            <a:r>
              <a:rPr lang="ja-JP" altLang="en-US" sz="3200" dirty="0" smtClean="0"/>
              <a:t>　</a:t>
            </a:r>
            <a:endParaRPr lang="en-US" altLang="ja-JP" sz="3200" dirty="0" smtClean="0"/>
          </a:p>
        </p:txBody>
      </p:sp>
      <p:sp>
        <p:nvSpPr>
          <p:cNvPr id="5" name="角丸四角形吹き出し 4"/>
          <p:cNvSpPr/>
          <p:nvPr/>
        </p:nvSpPr>
        <p:spPr>
          <a:xfrm>
            <a:off x="2432720" y="908720"/>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長島さん！</a:t>
            </a:r>
            <a:endParaRPr lang="en-US" altLang="ja-JP" b="1" dirty="0" smtClean="0">
              <a:solidFill>
                <a:schemeClr val="tx1"/>
              </a:solidFill>
            </a:endParaRPr>
          </a:p>
          <a:p>
            <a:r>
              <a:rPr lang="ja-JP" altLang="en-US" b="1" dirty="0" smtClean="0">
                <a:solidFill>
                  <a:schemeClr val="tx1"/>
                </a:solidFill>
              </a:rPr>
              <a:t>　お客さんから追加修正きたので対応おねがいしていい？</a:t>
            </a:r>
            <a:endParaRPr kumimoji="1" lang="ja-JP" altLang="en-US" b="1" dirty="0">
              <a:solidFill>
                <a:schemeClr val="tx1"/>
              </a:solidFill>
            </a:endParaRPr>
          </a:p>
        </p:txBody>
      </p:sp>
      <p:sp>
        <p:nvSpPr>
          <p:cNvPr id="6" name="テキスト プレースホルダ 3"/>
          <p:cNvSpPr txBox="1">
            <a:spLocks/>
          </p:cNvSpPr>
          <p:nvPr/>
        </p:nvSpPr>
        <p:spPr>
          <a:xfrm>
            <a:off x="7795220" y="2420888"/>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長島</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dirty="0" err="1" smtClean="0">
                <a:ln>
                  <a:noFill/>
                </a:ln>
                <a:solidFill>
                  <a:schemeClr val="tx1"/>
                </a:solidFill>
                <a:effectLst/>
                <a:uLnTx/>
                <a:uFillTx/>
                <a:latin typeface="+mn-ea"/>
                <a:ea typeface="+mn-ea"/>
                <a:cs typeface="+mn-cs"/>
              </a:rPr>
              <a:t>Cor</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7" name="角丸四角形吹き出し 6"/>
          <p:cNvSpPr/>
          <p:nvPr/>
        </p:nvSpPr>
        <p:spPr>
          <a:xfrm>
            <a:off x="488504" y="2204864"/>
            <a:ext cx="6840760" cy="1008112"/>
          </a:xfrm>
          <a:prstGeom prst="wedgeRoundRectCallout">
            <a:avLst>
              <a:gd name="adj1" fmla="val 54747"/>
              <a:gd name="adj2" fmla="val -20835"/>
              <a:gd name="adj3" fmla="val 16667"/>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了解しました！対応しますね！</a:t>
            </a:r>
            <a:endParaRPr kumimoji="1" lang="ja-JP" altLang="en-US" b="1" dirty="0">
              <a:solidFill>
                <a:schemeClr val="tx1"/>
              </a:solidFill>
            </a:endParaRPr>
          </a:p>
        </p:txBody>
      </p:sp>
      <p:sp>
        <p:nvSpPr>
          <p:cNvPr id="16" name="テキスト プレースホルダ 3"/>
          <p:cNvSpPr txBox="1">
            <a:spLocks/>
          </p:cNvSpPr>
          <p:nvPr/>
        </p:nvSpPr>
        <p:spPr>
          <a:xfrm rot="5400000">
            <a:off x="4488966" y="3460986"/>
            <a:ext cx="1152128" cy="512093"/>
          </a:xfrm>
          <a:prstGeom prst="rect">
            <a:avLst/>
          </a:prstGeom>
        </p:spPr>
        <p:txBody>
          <a:bodyPr/>
          <a:lstStyle/>
          <a:p>
            <a:pPr marL="342900" lvl="0" indent="-342900">
              <a:spcBef>
                <a:spcPct val="20000"/>
              </a:spcBef>
              <a:buClr>
                <a:srgbClr val="FF0000"/>
              </a:buClr>
            </a:pPr>
            <a:r>
              <a:rPr lang="ja-JP" altLang="en-US" sz="3200" b="1" dirty="0" smtClean="0">
                <a:latin typeface="+mn-ea"/>
              </a:rPr>
              <a:t> </a:t>
            </a:r>
            <a:r>
              <a:rPr lang="en-US" altLang="ja-JP" sz="3200" b="1" dirty="0" smtClean="0">
                <a:latin typeface="+mn-ea"/>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7" name="テキスト プレースホルダ 3"/>
          <p:cNvSpPr txBox="1">
            <a:spLocks/>
          </p:cNvSpPr>
          <p:nvPr/>
        </p:nvSpPr>
        <p:spPr>
          <a:xfrm>
            <a:off x="7795220" y="4221088"/>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長島</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dirty="0" err="1" smtClean="0">
                <a:ln>
                  <a:noFill/>
                </a:ln>
                <a:solidFill>
                  <a:schemeClr val="tx1"/>
                </a:solidFill>
                <a:effectLst/>
                <a:uLnTx/>
                <a:uFillTx/>
                <a:latin typeface="+mn-ea"/>
                <a:ea typeface="+mn-ea"/>
                <a:cs typeface="+mn-cs"/>
              </a:rPr>
              <a:t>Cor</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8" name="角丸四角形吹き出し 17"/>
          <p:cNvSpPr/>
          <p:nvPr/>
        </p:nvSpPr>
        <p:spPr>
          <a:xfrm>
            <a:off x="488504" y="4005064"/>
            <a:ext cx="6840760" cy="1008112"/>
          </a:xfrm>
          <a:prstGeom prst="wedgeRoundRectCallout">
            <a:avLst>
              <a:gd name="adj1" fmla="val 54747"/>
              <a:gd name="adj2" fmla="val -20835"/>
              <a:gd name="adj3" fmla="val 16667"/>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修正対応しました！</a:t>
            </a:r>
            <a:endParaRPr kumimoji="1" lang="ja-JP" altLang="en-US" b="1" dirty="0">
              <a:solidFill>
                <a:schemeClr val="tx1"/>
              </a:solidFill>
            </a:endParaRPr>
          </a:p>
        </p:txBody>
      </p:sp>
      <p:sp>
        <p:nvSpPr>
          <p:cNvPr id="19" name="テキスト プレースホルダ 3"/>
          <p:cNvSpPr txBox="1">
            <a:spLocks/>
          </p:cNvSpPr>
          <p:nvPr/>
        </p:nvSpPr>
        <p:spPr>
          <a:xfrm>
            <a:off x="704528" y="5589240"/>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buFont typeface="Arial" pitchFamily="34" charset="0"/>
              <a:buNone/>
              <a:tabLst/>
              <a:defRPr/>
            </a:pP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平</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smtClean="0">
                <a:ln>
                  <a:noFill/>
                </a:ln>
                <a:solidFill>
                  <a:schemeClr val="tx1"/>
                </a:solidFill>
                <a:effectLst/>
                <a:uLnTx/>
                <a:uFillTx/>
                <a:latin typeface="+mn-ea"/>
                <a:ea typeface="+mn-ea"/>
                <a:cs typeface="+mn-cs"/>
              </a:rPr>
              <a:t>Dir</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20" name="角丸四角形吹き出し 19"/>
          <p:cNvSpPr/>
          <p:nvPr/>
        </p:nvSpPr>
        <p:spPr>
          <a:xfrm>
            <a:off x="2432720" y="5301208"/>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ありがとう！</a:t>
            </a:r>
            <a:endParaRPr lang="en-US" altLang="ja-JP" b="1" dirty="0" smtClean="0">
              <a:solidFill>
                <a:schemeClr val="tx1"/>
              </a:solidFill>
            </a:endParaRPr>
          </a:p>
          <a:p>
            <a:r>
              <a:rPr lang="ja-JP" altLang="en-US" b="1" dirty="0" smtClean="0">
                <a:solidFill>
                  <a:schemeClr val="tx1"/>
                </a:solidFill>
              </a:rPr>
              <a:t>　修正箇所反映されてたのでお客さんに提出します。</a:t>
            </a:r>
            <a:endParaRPr kumimoji="1" lang="ja-JP" altLang="en-US" b="1" dirty="0">
              <a:solidFill>
                <a:schemeClr val="tx1"/>
              </a:solidFill>
            </a:endParaRPr>
          </a:p>
        </p:txBody>
      </p:sp>
      <p:sp>
        <p:nvSpPr>
          <p:cNvPr id="12" name="タイトル 1"/>
          <p:cNvSpPr txBox="1">
            <a:spLocks/>
          </p:cNvSpPr>
          <p:nvPr/>
        </p:nvSpPr>
        <p:spPr>
          <a:xfrm>
            <a:off x="2000672" y="2564904"/>
            <a:ext cx="6033120" cy="1944216"/>
          </a:xfrm>
          <a:prstGeom prst="rect">
            <a:avLst/>
          </a:prstGeom>
          <a:solidFill>
            <a:srgbClr val="FF00FF"/>
          </a:solidFill>
        </p:spPr>
        <p:txBody>
          <a:bodyPr>
            <a:noAutofit/>
          </a:bodyPr>
          <a:lstStyle/>
          <a:p>
            <a:pPr lvl="0">
              <a:lnSpc>
                <a:spcPct val="150000"/>
              </a:lnSpc>
              <a:spcBef>
                <a:spcPct val="0"/>
              </a:spcBef>
            </a:pPr>
            <a:r>
              <a:rPr lang="ja-JP" altLang="en-US" sz="1600" b="1" dirty="0" smtClean="0">
                <a:solidFill>
                  <a:schemeClr val="bg1"/>
                </a:solidFill>
                <a:latin typeface="+mj-lt"/>
                <a:ea typeface="+mj-ea"/>
                <a:cs typeface="+mj-cs"/>
              </a:rPr>
              <a:t>いらないか</a:t>
            </a:r>
            <a:r>
              <a:rPr lang="ja-JP" altLang="en-US" sz="1600" b="1" dirty="0" smtClean="0">
                <a:solidFill>
                  <a:schemeClr val="bg1"/>
                </a:solidFill>
                <a:latin typeface="+mj-lt"/>
                <a:ea typeface="+mj-ea"/>
                <a:cs typeface="+mj-cs"/>
              </a:rPr>
              <a:t>も？</a:t>
            </a:r>
            <a:endParaRPr lang="en-US" altLang="ja-JP" sz="1600" b="1" dirty="0" smtClean="0">
              <a:solidFill>
                <a:schemeClr val="bg1"/>
              </a:solidFill>
              <a:latin typeface="+mj-lt"/>
              <a:ea typeface="+mj-ea"/>
              <a:cs typeface="+mj-c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悪魔の運用実例①</a:t>
            </a:r>
            <a:r>
              <a:rPr lang="en-US" altLang="ja-JP" dirty="0" smtClean="0"/>
              <a:t>-2</a:t>
            </a:r>
            <a:endParaRPr kumimoji="1" lang="ja-JP" altLang="en-US" dirty="0"/>
          </a:p>
        </p:txBody>
      </p:sp>
      <p:sp>
        <p:nvSpPr>
          <p:cNvPr id="17" name="テキスト プレースホルダ 3"/>
          <p:cNvSpPr txBox="1">
            <a:spLocks/>
          </p:cNvSpPr>
          <p:nvPr/>
        </p:nvSpPr>
        <p:spPr>
          <a:xfrm>
            <a:off x="7689304" y="1268760"/>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お客さん</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8" name="角丸四角形吹き出し 17"/>
          <p:cNvSpPr/>
          <p:nvPr/>
        </p:nvSpPr>
        <p:spPr>
          <a:xfrm>
            <a:off x="488504" y="1052736"/>
            <a:ext cx="6840760" cy="1008112"/>
          </a:xfrm>
          <a:prstGeom prst="wedgeRoundRectCallout">
            <a:avLst>
              <a:gd name="adj1" fmla="val 54747"/>
              <a:gd name="adj2" fmla="val -20835"/>
              <a:gd name="adj3" fmla="val 16667"/>
            </a:avLst>
          </a:prstGeom>
          <a:solidFill>
            <a:schemeClr val="bg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修正箇所とちがうところが変更されているので</a:t>
            </a:r>
            <a:endParaRPr lang="en-US" altLang="ja-JP" b="1" dirty="0" smtClean="0">
              <a:solidFill>
                <a:schemeClr val="tx1"/>
              </a:solidFill>
            </a:endParaRPr>
          </a:p>
          <a:p>
            <a:r>
              <a:rPr kumimoji="1" lang="ja-JP" altLang="en-US" b="1" dirty="0" smtClean="0">
                <a:solidFill>
                  <a:schemeClr val="tx1"/>
                </a:solidFill>
              </a:rPr>
              <a:t>　戻してもらっていいですか？</a:t>
            </a:r>
            <a:endParaRPr kumimoji="1" lang="ja-JP" altLang="en-US" b="1" dirty="0">
              <a:solidFill>
                <a:schemeClr val="tx1"/>
              </a:solidFill>
            </a:endParaRPr>
          </a:p>
        </p:txBody>
      </p:sp>
      <p:sp>
        <p:nvSpPr>
          <p:cNvPr id="19" name="テキスト プレースホルダ 3"/>
          <p:cNvSpPr txBox="1">
            <a:spLocks/>
          </p:cNvSpPr>
          <p:nvPr/>
        </p:nvSpPr>
        <p:spPr>
          <a:xfrm>
            <a:off x="704528" y="2636912"/>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buFont typeface="Arial" pitchFamily="34" charset="0"/>
              <a:buNone/>
              <a:tabLst/>
              <a:defRPr/>
            </a:pP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平</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smtClean="0">
                <a:ln>
                  <a:noFill/>
                </a:ln>
                <a:solidFill>
                  <a:schemeClr val="tx1"/>
                </a:solidFill>
                <a:effectLst/>
                <a:uLnTx/>
                <a:uFillTx/>
                <a:latin typeface="+mn-ea"/>
                <a:ea typeface="+mn-ea"/>
                <a:cs typeface="+mn-cs"/>
              </a:rPr>
              <a:t>Dir</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20" name="角丸四角形吹き出し 19"/>
          <p:cNvSpPr/>
          <p:nvPr/>
        </p:nvSpPr>
        <p:spPr>
          <a:xfrm>
            <a:off x="2432720" y="2348880"/>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失礼いたしました！</a:t>
            </a:r>
            <a:endParaRPr lang="en-US" altLang="ja-JP" b="1" dirty="0" smtClean="0">
              <a:solidFill>
                <a:schemeClr val="tx1"/>
              </a:solidFill>
            </a:endParaRPr>
          </a:p>
          <a:p>
            <a:r>
              <a:rPr lang="ja-JP" altLang="en-US" b="1" dirty="0" smtClean="0">
                <a:solidFill>
                  <a:schemeClr val="tx1"/>
                </a:solidFill>
              </a:rPr>
              <a:t>　（修正箇所以外に変更が</a:t>
            </a:r>
            <a:r>
              <a:rPr lang="ja-JP" altLang="en-US" b="1" dirty="0" err="1" smtClean="0">
                <a:solidFill>
                  <a:schemeClr val="tx1"/>
                </a:solidFill>
              </a:rPr>
              <a:t>かかってるの</a:t>
            </a:r>
            <a:r>
              <a:rPr lang="ja-JP" altLang="en-US" b="1" dirty="0" smtClean="0">
                <a:solidFill>
                  <a:schemeClr val="tx1"/>
                </a:solidFill>
              </a:rPr>
              <a:t>気付かなかった～）</a:t>
            </a:r>
            <a:endParaRPr kumimoji="1" lang="ja-JP" altLang="en-US" b="1" dirty="0">
              <a:solidFill>
                <a:schemeClr val="tx1"/>
              </a:solidFill>
            </a:endParaRPr>
          </a:p>
        </p:txBody>
      </p:sp>
      <p:sp>
        <p:nvSpPr>
          <p:cNvPr id="13" name="タイトル 1"/>
          <p:cNvSpPr txBox="1">
            <a:spLocks/>
          </p:cNvSpPr>
          <p:nvPr/>
        </p:nvSpPr>
        <p:spPr>
          <a:xfrm>
            <a:off x="3440832" y="5085184"/>
            <a:ext cx="6336704" cy="1296144"/>
          </a:xfrm>
          <a:prstGeom prst="rect">
            <a:avLst/>
          </a:prstGeom>
          <a:solidFill>
            <a:srgbClr val="FF00FF"/>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公開前データとの差分チェックはうまくいくけど、</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例えば制作の間の修正差分って細かく見れてないよね？</a:t>
            </a:r>
            <a:endParaRPr lang="en-US" altLang="ja-JP" sz="1600" b="1" dirty="0" smtClean="0">
              <a:solidFill>
                <a:schemeClr val="bg1"/>
              </a:solidFill>
              <a:latin typeface="+mj-lt"/>
              <a:ea typeface="+mj-ea"/>
              <a:cs typeface="+mj-cs"/>
            </a:endParaRPr>
          </a:p>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修正と修正のあいだの差分はデータで残ってない</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困</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8" name="タイトル 1"/>
          <p:cNvSpPr txBox="1">
            <a:spLocks/>
          </p:cNvSpPr>
          <p:nvPr/>
        </p:nvSpPr>
        <p:spPr>
          <a:xfrm>
            <a:off x="2000672" y="2564904"/>
            <a:ext cx="6033120" cy="1944216"/>
          </a:xfrm>
          <a:prstGeom prst="rect">
            <a:avLst/>
          </a:prstGeom>
          <a:solidFill>
            <a:srgbClr val="FF00FF"/>
          </a:solidFill>
        </p:spPr>
        <p:txBody>
          <a:bodyPr>
            <a:noAutofit/>
          </a:bodyPr>
          <a:lstStyle/>
          <a:p>
            <a:pPr lvl="0">
              <a:lnSpc>
                <a:spcPct val="150000"/>
              </a:lnSpc>
              <a:spcBef>
                <a:spcPct val="0"/>
              </a:spcBef>
            </a:pPr>
            <a:r>
              <a:rPr lang="ja-JP" altLang="en-US" sz="1600" b="1" dirty="0" smtClean="0">
                <a:solidFill>
                  <a:schemeClr val="bg1"/>
                </a:solidFill>
                <a:latin typeface="+mj-lt"/>
                <a:ea typeface="+mj-ea"/>
                <a:cs typeface="+mj-cs"/>
              </a:rPr>
              <a:t>いらないか</a:t>
            </a:r>
            <a:r>
              <a:rPr lang="ja-JP" altLang="en-US" sz="1600" b="1" dirty="0" smtClean="0">
                <a:solidFill>
                  <a:schemeClr val="bg1"/>
                </a:solidFill>
                <a:latin typeface="+mj-lt"/>
                <a:ea typeface="+mj-ea"/>
                <a:cs typeface="+mj-cs"/>
              </a:rPr>
              <a:t>も？</a:t>
            </a:r>
            <a:endParaRPr lang="en-US" altLang="ja-JP" sz="1600" b="1" dirty="0" smtClean="0">
              <a:solidFill>
                <a:schemeClr val="bg1"/>
              </a:solidFill>
              <a:latin typeface="+mj-lt"/>
              <a:ea typeface="+mj-ea"/>
              <a:cs typeface="+mj-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420888"/>
            <a:ext cx="9906000" cy="2808312"/>
          </a:xfrm>
        </p:spPr>
        <p:txBody>
          <a:bodyPr>
            <a:noAutofit/>
          </a:bodyPr>
          <a:lstStyle/>
          <a:p>
            <a:pPr algn="ctr">
              <a:lnSpc>
                <a:spcPct val="150000"/>
              </a:lnSpc>
            </a:pPr>
            <a:r>
              <a:rPr lang="en-US" altLang="ja-JP" sz="4800" dirty="0" err="1" smtClean="0"/>
              <a:t>GitHub</a:t>
            </a:r>
            <a:r>
              <a:rPr lang="ja-JP" altLang="en-US" sz="4800" dirty="0" smtClean="0"/>
              <a:t>を使えば</a:t>
            </a:r>
            <a:r>
              <a:rPr lang="en-US" altLang="ja-JP" sz="4800" dirty="0" smtClean="0"/>
              <a:t/>
            </a:r>
            <a:br>
              <a:rPr lang="en-US" altLang="ja-JP" sz="4800" dirty="0" smtClean="0"/>
            </a:br>
            <a:r>
              <a:rPr lang="ja-JP" altLang="en-US" sz="4800" dirty="0" smtClean="0"/>
              <a:t>解決できるんです！！</a:t>
            </a:r>
            <a:endParaRPr kumimoji="1" lang="ja-JP" altLang="en-US" sz="48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33</a:t>
            </a:fld>
            <a:endParaRPr kumimoji="1" lang="ja-JP" alt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どうして</a:t>
            </a:r>
            <a:r>
              <a:rPr lang="en-US" altLang="ja-JP" dirty="0" err="1" smtClean="0"/>
              <a:t>GitHub</a:t>
            </a:r>
            <a:r>
              <a:rPr lang="ja-JP" altLang="en-US" dirty="0" smtClean="0"/>
              <a:t>を使うの？</a:t>
            </a:r>
            <a:endParaRPr kumimoji="1" lang="ja-JP" altLang="en-US" dirty="0"/>
          </a:p>
        </p:txBody>
      </p:sp>
      <p:sp>
        <p:nvSpPr>
          <p:cNvPr id="5" name="タイトル 1"/>
          <p:cNvSpPr txBox="1">
            <a:spLocks/>
          </p:cNvSpPr>
          <p:nvPr/>
        </p:nvSpPr>
        <p:spPr>
          <a:xfrm>
            <a:off x="0" y="1772816"/>
            <a:ext cx="9906000" cy="2808312"/>
          </a:xfrm>
          <a:prstGeom prst="rect">
            <a:avLst/>
          </a:prstGeom>
        </p:spPr>
        <p:txBody>
          <a:bodyPr>
            <a:noAutofit/>
          </a:bodyPr>
          <a:lstStyle/>
          <a:p>
            <a:pPr lvl="0" algn="ctr">
              <a:spcBef>
                <a:spcPct val="0"/>
              </a:spcBef>
            </a:pPr>
            <a:r>
              <a:rPr lang="ja-JP" altLang="en-US" sz="2400" b="1" dirty="0" smtClean="0">
                <a:latin typeface="+mj-lt"/>
                <a:ea typeface="+mj-ea"/>
                <a:cs typeface="+mj-cs"/>
              </a:rPr>
              <a:t>要するに</a:t>
            </a:r>
            <a:r>
              <a:rPr lang="ja-JP" altLang="en-US" sz="5400" b="1" dirty="0" smtClean="0">
                <a:latin typeface="+mj-lt"/>
                <a:ea typeface="+mj-ea"/>
                <a:cs typeface="+mj-cs"/>
              </a:rPr>
              <a:t>差分管理をしましょう！</a:t>
            </a:r>
            <a:r>
              <a:rPr lang="en-US" altLang="ja-JP" sz="5400" b="1" dirty="0" smtClean="0">
                <a:latin typeface="+mj-lt"/>
                <a:ea typeface="+mj-ea"/>
                <a:cs typeface="+mj-cs"/>
              </a:rPr>
              <a:t> </a:t>
            </a:r>
          </a:p>
          <a:p>
            <a:pPr lvl="0" algn="ctr">
              <a:spcBef>
                <a:spcPct val="0"/>
              </a:spcBef>
            </a:pPr>
            <a:endParaRPr lang="en-US" altLang="ja-JP" sz="3600" b="1" dirty="0" smtClean="0">
              <a:latin typeface="+mj-lt"/>
              <a:ea typeface="+mj-ea"/>
              <a:cs typeface="+mj-cs"/>
            </a:endParaRPr>
          </a:p>
        </p:txBody>
      </p:sp>
      <p:sp>
        <p:nvSpPr>
          <p:cNvPr id="7" name="テキスト プレースホルダ 3"/>
          <p:cNvSpPr>
            <a:spLocks noGrp="1"/>
          </p:cNvSpPr>
          <p:nvPr>
            <p:ph type="body" sz="quarter" idx="10"/>
          </p:nvPr>
        </p:nvSpPr>
        <p:spPr>
          <a:xfrm>
            <a:off x="1136576" y="3521794"/>
            <a:ext cx="7632848" cy="1995438"/>
          </a:xfrm>
        </p:spPr>
        <p:txBody>
          <a:bodyPr/>
          <a:lstStyle/>
          <a:p>
            <a:pPr>
              <a:buFont typeface="Arial" pitchFamily="34" charset="0"/>
              <a:buChar char="•"/>
            </a:pPr>
            <a:r>
              <a:rPr lang="en-US" altLang="ja-JP" sz="2400" dirty="0" err="1"/>
              <a:t>Git</a:t>
            </a:r>
            <a:r>
              <a:rPr lang="ja-JP" altLang="en-US" sz="2400" dirty="0"/>
              <a:t>を使えば時系列で更新内容を保存できます。</a:t>
            </a:r>
          </a:p>
          <a:p>
            <a:pPr>
              <a:buFont typeface="Arial" pitchFamily="34" charset="0"/>
              <a:buChar char="•"/>
            </a:pPr>
            <a:r>
              <a:rPr lang="ja-JP" altLang="en-US" sz="2400" dirty="0"/>
              <a:t>もちろん間の修正</a:t>
            </a:r>
            <a:r>
              <a:rPr lang="ja-JP" altLang="en-US" sz="2400" dirty="0" smtClean="0"/>
              <a:t>内容も保存できます。</a:t>
            </a:r>
            <a:endParaRPr lang="en-US" altLang="ja-JP" sz="2400" dirty="0" smtClean="0"/>
          </a:p>
          <a:p>
            <a:pPr>
              <a:buFont typeface="Arial" pitchFamily="34" charset="0"/>
              <a:buChar char="•"/>
            </a:pPr>
            <a:r>
              <a:rPr lang="ja-JP" altLang="en-US" sz="2400" dirty="0" smtClean="0"/>
              <a:t>いつ誰が作業したのか分かります。</a:t>
            </a:r>
            <a:endParaRPr lang="en-US" altLang="ja-JP" sz="2400" dirty="0" smtClean="0"/>
          </a:p>
          <a:p>
            <a:pPr>
              <a:buFont typeface="Arial" pitchFamily="34" charset="0"/>
              <a:buChar char="•"/>
            </a:pPr>
            <a:r>
              <a:rPr lang="ja-JP" altLang="en-US" sz="2400" dirty="0" smtClean="0"/>
              <a:t>みんな同じ環境のデータを使っているのでデグレのリスクが減ります。</a:t>
            </a:r>
            <a:endParaRPr lang="en-US" altLang="ja-JP" sz="2400" dirty="0" smtClean="0"/>
          </a:p>
          <a:p>
            <a:r>
              <a:rPr lang="en-US" altLang="ja-JP" sz="2400" dirty="0"/>
              <a:t>	</a:t>
            </a:r>
            <a:r>
              <a:rPr lang="en-US" altLang="ja-JP" sz="2400" dirty="0" smtClean="0"/>
              <a:t>etc…</a:t>
            </a:r>
          </a:p>
        </p:txBody>
      </p:sp>
      <p:sp>
        <p:nvSpPr>
          <p:cNvPr id="9" name="タイトル 1"/>
          <p:cNvSpPr txBox="1">
            <a:spLocks/>
          </p:cNvSpPr>
          <p:nvPr/>
        </p:nvSpPr>
        <p:spPr>
          <a:xfrm>
            <a:off x="2504728" y="5589240"/>
            <a:ext cx="7272808" cy="792088"/>
          </a:xfrm>
          <a:prstGeom prst="rect">
            <a:avLst/>
          </a:prstGeom>
          <a:solidFill>
            <a:srgbClr val="FF00FF"/>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平的には</a:t>
            </a:r>
            <a:r>
              <a:rPr kumimoji="1" lang="en-US" altLang="ja-JP" sz="1600" b="1" i="0" u="none" strike="noStrike" kern="1200" cap="none" spc="0" normalizeH="0" baseline="0" noProof="0" dirty="0" err="1" smtClean="0">
                <a:ln>
                  <a:noFill/>
                </a:ln>
                <a:solidFill>
                  <a:schemeClr val="bg1"/>
                </a:solidFill>
                <a:effectLst/>
                <a:uLnTx/>
                <a:uFillTx/>
                <a:latin typeface="+mj-lt"/>
                <a:ea typeface="+mj-ea"/>
                <a:cs typeface="+mj-cs"/>
              </a:rPr>
              <a:t>Git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つかったら元の運用に戻るとか怖くてできない</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p>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このへんもっと納得できるような内容でかけないかなぁ？金子さんに相談？</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35</a:t>
            </a:fld>
            <a:endParaRPr kumimoji="1" lang="ja-JP" altLang="en-US"/>
          </a:p>
        </p:txBody>
      </p:sp>
      <p:sp>
        <p:nvSpPr>
          <p:cNvPr id="6" name="タイトル 1"/>
          <p:cNvSpPr txBox="1">
            <a:spLocks/>
          </p:cNvSpPr>
          <p:nvPr/>
        </p:nvSpPr>
        <p:spPr>
          <a:xfrm>
            <a:off x="0" y="2420888"/>
            <a:ext cx="9906000" cy="2808312"/>
          </a:xfrm>
          <a:prstGeom prst="rect">
            <a:avLst/>
          </a:prstGeom>
        </p:spPr>
        <p:txBody>
          <a:bodyPr>
            <a:no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もっと</a:t>
            </a:r>
            <a:r>
              <a:rPr kumimoji="1" lang="en-US" altLang="ja-JP" sz="4800" b="1" i="0" u="none" strike="noStrike" kern="1200" cap="none" spc="0" normalizeH="0" baseline="0" noProof="0" dirty="0" err="1" smtClean="0">
                <a:ln>
                  <a:noFill/>
                </a:ln>
                <a:solidFill>
                  <a:schemeClr val="tx1"/>
                </a:solidFill>
                <a:effectLst/>
                <a:uLnTx/>
                <a:uFillTx/>
                <a:latin typeface="+mj-lt"/>
                <a:ea typeface="+mj-ea"/>
                <a:cs typeface="+mj-cs"/>
              </a:rPr>
              <a:t>GitHub</a:t>
            </a: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について</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lang="ja-JP" altLang="en-US" sz="4800" b="1" dirty="0" smtClean="0">
                <a:latin typeface="+mj-lt"/>
                <a:ea typeface="+mj-ea"/>
                <a:cs typeface="+mj-cs"/>
              </a:rPr>
              <a:t>知りたい！！</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420888"/>
            <a:ext cx="9906000" cy="2808312"/>
          </a:xfrm>
        </p:spPr>
        <p:txBody>
          <a:bodyPr>
            <a:noAutofit/>
          </a:bodyPr>
          <a:lstStyle/>
          <a:p>
            <a:pPr algn="ctr">
              <a:lnSpc>
                <a:spcPct val="150000"/>
              </a:lnSpc>
            </a:pPr>
            <a:r>
              <a:rPr lang="ja-JP" altLang="en-US" sz="4800" dirty="0" smtClean="0"/>
              <a:t>そもそも</a:t>
            </a:r>
            <a:r>
              <a:rPr lang="en-US" altLang="ja-JP" sz="4800" dirty="0" err="1" smtClean="0"/>
              <a:t>GitHub</a:t>
            </a:r>
            <a:r>
              <a:rPr lang="ja-JP" altLang="en-US" sz="4800" dirty="0" smtClean="0"/>
              <a:t>なに？</a:t>
            </a:r>
            <a:endParaRPr kumimoji="1" lang="ja-JP" altLang="en-US" sz="48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36</a:t>
            </a:fld>
            <a:endParaRPr kumimoji="1" lang="ja-JP" altLang="en-US"/>
          </a:p>
        </p:txBody>
      </p:sp>
      <p:sp>
        <p:nvSpPr>
          <p:cNvPr id="6" name="タイトル 1"/>
          <p:cNvSpPr txBox="1">
            <a:spLocks/>
          </p:cNvSpPr>
          <p:nvPr/>
        </p:nvSpPr>
        <p:spPr>
          <a:xfrm>
            <a:off x="3368824" y="4005064"/>
            <a:ext cx="6033120" cy="1944216"/>
          </a:xfrm>
          <a:prstGeom prst="rect">
            <a:avLst/>
          </a:prstGeom>
          <a:solidFill>
            <a:srgbClr val="FF00FF"/>
          </a:solidFill>
        </p:spPr>
        <p:txBody>
          <a:bodyPr>
            <a:noAutofit/>
          </a:bodyPr>
          <a:lstStyle/>
          <a:p>
            <a:pPr lvl="0">
              <a:lnSpc>
                <a:spcPct val="150000"/>
              </a:lnSpc>
              <a:spcBef>
                <a:spcPct val="0"/>
              </a:spcBef>
            </a:pPr>
            <a:r>
              <a:rPr lang="en-US" altLang="ja-JP" sz="1600" b="1" dirty="0" err="1" smtClean="0">
                <a:solidFill>
                  <a:schemeClr val="bg1"/>
                </a:solidFill>
                <a:latin typeface="+mj-lt"/>
                <a:ea typeface="+mj-ea"/>
                <a:cs typeface="+mj-cs"/>
              </a:rPr>
              <a:t>GitHub</a:t>
            </a:r>
            <a:r>
              <a:rPr lang="ja-JP" altLang="en-US" sz="1600" b="1" dirty="0" err="1" smtClean="0">
                <a:solidFill>
                  <a:schemeClr val="bg1"/>
                </a:solidFill>
                <a:latin typeface="+mj-lt"/>
                <a:ea typeface="+mj-ea"/>
                <a:cs typeface="+mj-cs"/>
              </a:rPr>
              <a:t>って</a:t>
            </a:r>
            <a:r>
              <a:rPr lang="ja-JP" altLang="en-US" sz="1600" b="1" dirty="0" smtClean="0">
                <a:solidFill>
                  <a:schemeClr val="bg1"/>
                </a:solidFill>
                <a:latin typeface="+mj-lt"/>
                <a:ea typeface="+mj-ea"/>
                <a:cs typeface="+mj-cs"/>
              </a:rPr>
              <a:t>聞いたことある人～（挙手）</a:t>
            </a:r>
          </a:p>
          <a:p>
            <a:pPr lvl="0">
              <a:lnSpc>
                <a:spcPct val="150000"/>
              </a:lnSpc>
              <a:spcBef>
                <a:spcPct val="0"/>
              </a:spcBef>
            </a:pPr>
            <a:r>
              <a:rPr lang="en-US" altLang="ja-JP" sz="1600" b="1" dirty="0" err="1" smtClean="0">
                <a:solidFill>
                  <a:schemeClr val="bg1"/>
                </a:solidFill>
                <a:latin typeface="+mj-lt"/>
                <a:ea typeface="+mj-ea"/>
                <a:cs typeface="+mj-cs"/>
              </a:rPr>
              <a:t>GitHub</a:t>
            </a:r>
            <a:r>
              <a:rPr lang="ja-JP" altLang="en-US" sz="1600" b="1" dirty="0" smtClean="0">
                <a:solidFill>
                  <a:schemeClr val="bg1"/>
                </a:solidFill>
                <a:latin typeface="+mj-lt"/>
                <a:ea typeface="+mj-ea"/>
                <a:cs typeface="+mj-cs"/>
              </a:rPr>
              <a:t>使ったことある人～（挙手）</a:t>
            </a:r>
            <a:endParaRPr lang="en-US" altLang="ja-JP" sz="1600" b="1" dirty="0" smtClean="0">
              <a:solidFill>
                <a:schemeClr val="bg1"/>
              </a:solidFill>
              <a:latin typeface="+mj-lt"/>
              <a:ea typeface="+mj-ea"/>
              <a:cs typeface="+mj-cs"/>
            </a:endParaRPr>
          </a:p>
          <a:p>
            <a:pPr>
              <a:lnSpc>
                <a:spcPct val="150000"/>
              </a:lnSpc>
              <a:spcBef>
                <a:spcPct val="0"/>
              </a:spcBef>
            </a:pPr>
            <a:r>
              <a:rPr lang="en-US" altLang="ja-JP" sz="1600" b="1" dirty="0" err="1" smtClean="0">
                <a:solidFill>
                  <a:schemeClr val="bg1"/>
                </a:solidFill>
              </a:rPr>
              <a:t>GitHub</a:t>
            </a:r>
            <a:r>
              <a:rPr lang="ja-JP" altLang="en-US" sz="1600" b="1" dirty="0" smtClean="0">
                <a:solidFill>
                  <a:schemeClr val="bg1"/>
                </a:solidFill>
              </a:rPr>
              <a:t>使おうと思ったタイミングが今まであった人～（挙手）</a:t>
            </a:r>
            <a:endParaRPr lang="en-US" altLang="ja-JP" sz="1600" b="1" dirty="0" smtClean="0">
              <a:solidFill>
                <a:schemeClr val="bg1"/>
              </a:solidFill>
            </a:endParaRPr>
          </a:p>
          <a:p>
            <a:pPr>
              <a:lnSpc>
                <a:spcPct val="150000"/>
              </a:lnSpc>
              <a:spcBef>
                <a:spcPct val="0"/>
              </a:spcBef>
            </a:pPr>
            <a:endParaRPr lang="en-US" altLang="ja-JP" sz="1600" b="1" dirty="0" smtClean="0">
              <a:solidFill>
                <a:schemeClr val="bg1"/>
              </a:solidFill>
            </a:endParaRPr>
          </a:p>
          <a:p>
            <a:pPr>
              <a:lnSpc>
                <a:spcPct val="150000"/>
              </a:lnSpc>
              <a:spcBef>
                <a:spcPct val="0"/>
              </a:spcBef>
            </a:pPr>
            <a:r>
              <a:rPr lang="ja-JP" altLang="en-US" sz="1600" b="1" dirty="0" smtClean="0">
                <a:solidFill>
                  <a:schemeClr val="bg1"/>
                </a:solidFill>
              </a:rPr>
              <a:t>⇒エピソードを聞いてみる。</a:t>
            </a:r>
          </a:p>
          <a:p>
            <a:pPr lvl="0">
              <a:lnSpc>
                <a:spcPct val="150000"/>
              </a:lnSpc>
              <a:spcBef>
                <a:spcPct val="0"/>
              </a:spcBef>
            </a:pPr>
            <a:endParaRPr kumimoji="1" lang="ja-JP" altLang="en-US" sz="1600" b="1" i="0" u="none" strike="noStrike" kern="1200" cap="none" spc="0" normalizeH="0" baseline="0" noProof="0" dirty="0">
              <a:ln>
                <a:noFill/>
              </a:ln>
              <a:solidFill>
                <a:schemeClr val="bg1"/>
              </a:solidFill>
              <a:effectLst/>
              <a:uLnTx/>
              <a:uFillTx/>
              <a:latin typeface="+mj-lt"/>
              <a:ea typeface="+mj-ea"/>
              <a:cs typeface="+mj-cs"/>
            </a:endParaRPr>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p:cNvSpPr>
            <a:spLocks noGrp="1"/>
          </p:cNvSpPr>
          <p:nvPr>
            <p:ph type="title"/>
          </p:nvPr>
        </p:nvSpPr>
        <p:spPr>
          <a:xfrm>
            <a:off x="0" y="76200"/>
            <a:ext cx="9601200" cy="609600"/>
          </a:xfrm>
        </p:spPr>
        <p:txBody>
          <a:bodyPr/>
          <a:lstStyle/>
          <a:p>
            <a:r>
              <a:rPr lang="en-US" altLang="ja-JP" dirty="0">
                <a:latin typeface="メイリオ" charset="0"/>
                <a:ea typeface="メイリオ" charset="0"/>
                <a:cs typeface="メイリオ" charset="0"/>
              </a:rPr>
              <a:t>Ⅰ. </a:t>
            </a:r>
            <a:r>
              <a:rPr lang="ja-JP" altLang="en-US" dirty="0" smtClean="0">
                <a:latin typeface="メイリオ" charset="0"/>
                <a:ea typeface="メイリオ" charset="0"/>
                <a:cs typeface="メイリオ" charset="0"/>
              </a:rPr>
              <a:t>バージョン（差分）管理</a:t>
            </a:r>
            <a:r>
              <a:rPr lang="ja-JP" altLang="en-US" dirty="0">
                <a:latin typeface="メイリオ" charset="0"/>
                <a:ea typeface="メイリオ" charset="0"/>
                <a:cs typeface="メイリオ" charset="0"/>
              </a:rPr>
              <a:t>システムとは</a:t>
            </a:r>
          </a:p>
        </p:txBody>
      </p:sp>
      <p:sp>
        <p:nvSpPr>
          <p:cNvPr id="5123" name="テキスト ボックス 15"/>
          <p:cNvSpPr txBox="1">
            <a:spLocks noChangeArrowheads="1"/>
          </p:cNvSpPr>
          <p:nvPr/>
        </p:nvSpPr>
        <p:spPr bwMode="auto">
          <a:xfrm flipH="1">
            <a:off x="365125" y="873125"/>
            <a:ext cx="81375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sz="2000" b="1" dirty="0" smtClean="0">
                <a:solidFill>
                  <a:srgbClr val="404040"/>
                </a:solidFill>
                <a:latin typeface="メイリオ" charset="0"/>
                <a:ea typeface="メイリオ" charset="0"/>
                <a:cs typeface="メイリオ" charset="0"/>
              </a:rPr>
              <a:t>■バージョン（差分）管理</a:t>
            </a:r>
            <a:r>
              <a:rPr lang="ja-JP" altLang="en-US" sz="2000" b="1" dirty="0">
                <a:solidFill>
                  <a:srgbClr val="404040"/>
                </a:solidFill>
                <a:latin typeface="メイリオ" charset="0"/>
                <a:ea typeface="メイリオ" charset="0"/>
                <a:cs typeface="メイリオ" charset="0"/>
              </a:rPr>
              <a:t>システム</a:t>
            </a:r>
          </a:p>
        </p:txBody>
      </p:sp>
      <p:cxnSp>
        <p:nvCxnSpPr>
          <p:cNvPr id="5124" name="直線コネクタ 14"/>
          <p:cNvCxnSpPr>
            <a:cxnSpLocks noChangeShapeType="1"/>
          </p:cNvCxnSpPr>
          <p:nvPr/>
        </p:nvCxnSpPr>
        <p:spPr bwMode="auto">
          <a:xfrm>
            <a:off x="436563" y="1228725"/>
            <a:ext cx="8355012" cy="0"/>
          </a:xfrm>
          <a:prstGeom prst="line">
            <a:avLst/>
          </a:prstGeom>
          <a:noFill/>
          <a:ln w="28575">
            <a:solidFill>
              <a:srgbClr val="C00000"/>
            </a:solidFill>
            <a:round/>
            <a:headEnd/>
            <a:tailEnd/>
          </a:ln>
          <a:extLst>
            <a:ext uri="{909E8E84-426E-40dd-AFC4-6F175D3DCCD1}">
              <a14:hiddenFill xmlns="" xmlns:a14="http://schemas.microsoft.com/office/drawing/2010/main">
                <a:noFill/>
              </a14:hiddenFill>
            </a:ext>
          </a:extLst>
        </p:spPr>
      </p:cxnSp>
      <p:sp>
        <p:nvSpPr>
          <p:cNvPr id="5125" name="テキスト ボックス 6"/>
          <p:cNvSpPr txBox="1">
            <a:spLocks noChangeArrowheads="1"/>
          </p:cNvSpPr>
          <p:nvPr/>
        </p:nvSpPr>
        <p:spPr bwMode="auto">
          <a:xfrm>
            <a:off x="592138" y="1409700"/>
            <a:ext cx="8666162" cy="203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b="1">
                <a:latin typeface="メイリオ" charset="0"/>
                <a:ea typeface="メイリオ" charset="0"/>
                <a:cs typeface="メイリオ" charset="0"/>
              </a:rPr>
              <a:t>・ファイルの作成日時、変更日時、変更点などの履歴を保管</a:t>
            </a:r>
            <a:endParaRPr lang="en-US" altLang="ja-JP" b="1">
              <a:latin typeface="メイリオ" charset="0"/>
              <a:ea typeface="メイリオ" charset="0"/>
              <a:cs typeface="メイリオ" charset="0"/>
            </a:endParaRPr>
          </a:p>
          <a:p>
            <a:pPr eaLnBrk="1" hangingPunct="1"/>
            <a:r>
              <a:rPr lang="ja-JP" altLang="en-US">
                <a:latin typeface="メイリオ" charset="0"/>
                <a:ea typeface="メイリオ" charset="0"/>
                <a:cs typeface="メイリオ" charset="0"/>
              </a:rPr>
              <a:t>ファイルの作成者、作成日付、更新日付、更新者、変更履歴、コメントを記録できます。</a:t>
            </a:r>
            <a:endParaRPr lang="en-US" altLang="ja-JP">
              <a:latin typeface="メイリオ" charset="0"/>
              <a:ea typeface="メイリオ" charset="0"/>
              <a:cs typeface="メイリオ" charset="0"/>
            </a:endParaRPr>
          </a:p>
          <a:p>
            <a:pPr eaLnBrk="1" hangingPunct="1"/>
            <a:r>
              <a:rPr lang="ja-JP" altLang="en-US">
                <a:latin typeface="メイリオ" charset="0"/>
                <a:ea typeface="メイリオ" charset="0"/>
                <a:cs typeface="メイリオ" charset="0"/>
              </a:rPr>
              <a:t>これにより、何度も変更を加えたファイルであっても、過去の状態や変更内容を確認したり、変更前の状態を復元することが出来ます。</a:t>
            </a:r>
            <a:endParaRPr lang="en-US" altLang="ja-JP">
              <a:latin typeface="メイリオ" charset="0"/>
              <a:ea typeface="メイリオ" charset="0"/>
              <a:cs typeface="メイリオ" charset="0"/>
            </a:endParaRPr>
          </a:p>
          <a:p>
            <a:pPr eaLnBrk="1" hangingPunct="1"/>
            <a:endParaRPr lang="en-US" altLang="ja-JP">
              <a:latin typeface="メイリオ" charset="0"/>
              <a:ea typeface="メイリオ" charset="0"/>
              <a:cs typeface="メイリオ" charset="0"/>
            </a:endParaRPr>
          </a:p>
          <a:p>
            <a:pPr eaLnBrk="1" hangingPunct="1"/>
            <a:r>
              <a:rPr lang="ja-JP" altLang="en-US" b="1">
                <a:latin typeface="メイリオ" charset="0"/>
                <a:ea typeface="メイリオ" charset="0"/>
                <a:cs typeface="メイリオ" charset="0"/>
              </a:rPr>
              <a:t>・複数人でのファイル編集の管理</a:t>
            </a:r>
            <a:endParaRPr lang="en-US" altLang="ja-JP" b="1">
              <a:latin typeface="メイリオ" charset="0"/>
              <a:ea typeface="メイリオ" charset="0"/>
              <a:cs typeface="メイリオ" charset="0"/>
            </a:endParaRPr>
          </a:p>
          <a:p>
            <a:pPr eaLnBrk="1" hangingPunct="1"/>
            <a:r>
              <a:rPr lang="ja-JP" altLang="en-US">
                <a:latin typeface="メイリオ" charset="0"/>
                <a:ea typeface="メイリオ" charset="0"/>
                <a:cs typeface="メイリオ" charset="0"/>
              </a:rPr>
              <a:t>ファイルの最新状態の確認や同じファイルの同じ行を変更があるかどうかの確認を実行、あった場合は自動で解消が可能です。また、ファイルへのアクセス制限の機能による同じ部分へ変更を回避をすることもできます。</a:t>
            </a:r>
            <a:endParaRPr lang="en-US" altLang="ja-JP">
              <a:latin typeface="メイリオ" charset="0"/>
              <a:ea typeface="メイリオ" charset="0"/>
              <a:cs typeface="メイリオ" charset="0"/>
            </a:endParaRPr>
          </a:p>
        </p:txBody>
      </p:sp>
      <p:sp>
        <p:nvSpPr>
          <p:cNvPr id="5126" name="テキスト ボックス 6"/>
          <p:cNvSpPr txBox="1">
            <a:spLocks noChangeArrowheads="1"/>
          </p:cNvSpPr>
          <p:nvPr/>
        </p:nvSpPr>
        <p:spPr bwMode="auto">
          <a:xfrm>
            <a:off x="601663" y="4048125"/>
            <a:ext cx="8666162" cy="1169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a:latin typeface="メイリオ" charset="0"/>
                <a:ea typeface="メイリオ" charset="0"/>
                <a:cs typeface="メイリオ" charset="0"/>
              </a:rPr>
              <a:t>基本的な利用方法は以下の流れです。</a:t>
            </a:r>
          </a:p>
          <a:p>
            <a:pPr eaLnBrk="1" hangingPunct="1"/>
            <a:r>
              <a:rPr lang="en-US" altLang="ja-JP">
                <a:latin typeface="メイリオ" charset="0"/>
                <a:ea typeface="メイリオ" charset="0"/>
                <a:cs typeface="メイリオ" charset="0"/>
              </a:rPr>
              <a:t>1. </a:t>
            </a:r>
            <a:r>
              <a:rPr lang="ja-JP" altLang="en-US">
                <a:latin typeface="メイリオ" charset="0"/>
                <a:ea typeface="メイリオ" charset="0"/>
                <a:cs typeface="メイリオ" charset="0"/>
              </a:rPr>
              <a:t>対象ファイルをリモートリポジトリに登録する。</a:t>
            </a:r>
          </a:p>
          <a:p>
            <a:pPr eaLnBrk="1" hangingPunct="1"/>
            <a:r>
              <a:rPr lang="en-US" altLang="ja-JP">
                <a:latin typeface="メイリオ" charset="0"/>
                <a:ea typeface="メイリオ" charset="0"/>
                <a:cs typeface="メイリオ" charset="0"/>
              </a:rPr>
              <a:t>2. </a:t>
            </a:r>
            <a:r>
              <a:rPr lang="ja-JP" altLang="en-US">
                <a:latin typeface="メイリオ" charset="0"/>
                <a:ea typeface="メイリオ" charset="0"/>
                <a:cs typeface="メイリオ" charset="0"/>
              </a:rPr>
              <a:t>ファイルをリモートリポジトリからローカル環境に取り出す。</a:t>
            </a:r>
          </a:p>
          <a:p>
            <a:pPr eaLnBrk="1" hangingPunct="1"/>
            <a:r>
              <a:rPr lang="en-US" altLang="ja-JP">
                <a:latin typeface="メイリオ" charset="0"/>
                <a:ea typeface="メイリオ" charset="0"/>
                <a:cs typeface="メイリオ" charset="0"/>
              </a:rPr>
              <a:t>3. </a:t>
            </a:r>
            <a:r>
              <a:rPr lang="ja-JP" altLang="en-US">
                <a:latin typeface="メイリオ" charset="0"/>
                <a:ea typeface="メイリオ" charset="0"/>
                <a:cs typeface="メイリオ" charset="0"/>
              </a:rPr>
              <a:t>ローカル環境で、ファイルに対し変更を行う。</a:t>
            </a:r>
          </a:p>
          <a:p>
            <a:pPr eaLnBrk="1" hangingPunct="1"/>
            <a:r>
              <a:rPr lang="en-US" altLang="ja-JP">
                <a:latin typeface="メイリオ" charset="0"/>
                <a:ea typeface="メイリオ" charset="0"/>
                <a:cs typeface="メイリオ" charset="0"/>
              </a:rPr>
              <a:t>4. </a:t>
            </a:r>
            <a:r>
              <a:rPr lang="ja-JP" altLang="en-US">
                <a:latin typeface="メイリオ" charset="0"/>
                <a:ea typeface="メイリオ" charset="0"/>
                <a:cs typeface="メイリオ" charset="0"/>
              </a:rPr>
              <a:t>変更したファイルをリポジトリに書き戻す。</a:t>
            </a:r>
            <a:endParaRPr lang="en-US" altLang="ja-JP">
              <a:latin typeface="メイリオ" charset="0"/>
              <a:ea typeface="メイリオ" charset="0"/>
              <a:cs typeface="メイリオ" charset="0"/>
            </a:endParaRPr>
          </a:p>
        </p:txBody>
      </p:sp>
      <p:sp>
        <p:nvSpPr>
          <p:cNvPr id="7" name="テキスト ボックス 15"/>
          <p:cNvSpPr txBox="1">
            <a:spLocks noChangeArrowheads="1"/>
          </p:cNvSpPr>
          <p:nvPr/>
        </p:nvSpPr>
        <p:spPr bwMode="auto">
          <a:xfrm flipH="1">
            <a:off x="369888" y="3467100"/>
            <a:ext cx="8137525" cy="400050"/>
          </a:xfrm>
          <a:prstGeom prst="rect">
            <a:avLst/>
          </a:prstGeom>
          <a:noFill/>
          <a:ln w="9525">
            <a:noFill/>
            <a:miter lim="800000"/>
            <a:headEnd/>
            <a:tailEnd/>
          </a:ln>
        </p:spPr>
        <p:txBody>
          <a:bodyPr>
            <a:spAutoFit/>
          </a:bodyPr>
          <a:lstStyle/>
          <a:p>
            <a:pPr>
              <a:defRPr/>
            </a:pP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■利用手順</a:t>
            </a:r>
            <a:endParaRPr lang="ja-JP" altLang="en-US" sz="2000" b="1" dirty="0">
              <a:solidFill>
                <a:schemeClr val="tx1">
                  <a:lumMod val="75000"/>
                  <a:lumOff val="25000"/>
                </a:schemeClr>
              </a:solidFill>
              <a:latin typeface="メイリオ" pitchFamily="50" charset="-128"/>
              <a:ea typeface="メイリオ" pitchFamily="50" charset="-128"/>
              <a:cs typeface="+mn-cs"/>
            </a:endParaRPr>
          </a:p>
        </p:txBody>
      </p:sp>
      <p:cxnSp>
        <p:nvCxnSpPr>
          <p:cNvPr id="5128" name="直線コネクタ 14"/>
          <p:cNvCxnSpPr>
            <a:cxnSpLocks noChangeShapeType="1"/>
          </p:cNvCxnSpPr>
          <p:nvPr/>
        </p:nvCxnSpPr>
        <p:spPr bwMode="auto">
          <a:xfrm>
            <a:off x="441325" y="3822700"/>
            <a:ext cx="8355013" cy="0"/>
          </a:xfrm>
          <a:prstGeom prst="line">
            <a:avLst/>
          </a:prstGeom>
          <a:noFill/>
          <a:ln w="28575">
            <a:solidFill>
              <a:srgbClr val="C00000"/>
            </a:solidFill>
            <a:round/>
            <a:headEnd/>
            <a:tailEnd/>
          </a:ln>
          <a:extLst>
            <a:ext uri="{909E8E84-426E-40dd-AFC4-6F175D3DCCD1}">
              <a14:hiddenFill xmlns="" xmlns:a14="http://schemas.microsoft.com/office/drawing/2010/main">
                <a:noFill/>
              </a14:hiddenFill>
            </a:ext>
          </a:extLst>
        </p:spPr>
      </p:cxnSp>
      <p:pic>
        <p:nvPicPr>
          <p:cNvPr id="5129" name="Picture 7" descr="http://blog-imgs-27.fc2.com/t/u/k/tukisizuku/dake02.jp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039100" y="5283200"/>
            <a:ext cx="1162050" cy="1211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雲形吹き出し 9"/>
          <p:cNvSpPr>
            <a:spLocks noChangeArrowheads="1"/>
          </p:cNvSpPr>
          <p:nvPr/>
        </p:nvSpPr>
        <p:spPr bwMode="auto">
          <a:xfrm>
            <a:off x="2914650" y="5170488"/>
            <a:ext cx="4629150" cy="1323975"/>
          </a:xfrm>
          <a:prstGeom prst="cloudCallout">
            <a:avLst>
              <a:gd name="adj1" fmla="val 60648"/>
              <a:gd name="adj2" fmla="val 20759"/>
            </a:avLst>
          </a:prstGeom>
          <a:solidFill>
            <a:schemeClr val="bg1"/>
          </a:solidFill>
          <a:ln w="19050">
            <a:solidFill>
              <a:schemeClr val="bg2"/>
            </a:solidFill>
            <a:round/>
            <a:headEnd/>
            <a:tailEnd/>
          </a:ln>
          <a:effectLst>
            <a:outerShdw blurRad="63500" dist="38100" dir="2700000" algn="tl" rotWithShape="0">
              <a:srgbClr val="000000">
                <a:alpha val="39999"/>
              </a:srgbClr>
            </a:outerShdw>
          </a:effectLst>
        </p:spPr>
        <p:txBody>
          <a:bodyPr wrap="none" anchor="ctr"/>
          <a:lstStyle/>
          <a:p>
            <a:pPr>
              <a:spcBef>
                <a:spcPct val="20000"/>
              </a:spcBef>
              <a:buClr>
                <a:srgbClr val="B2B2B2"/>
              </a:buClr>
              <a:buSzPct val="90000"/>
              <a:defRPr/>
            </a:pPr>
            <a:r>
              <a:rPr lang="ja-JP" altLang="en-US" sz="1100" dirty="0">
                <a:latin typeface="メイリオ" pitchFamily="50" charset="-128"/>
                <a:ea typeface="メイリオ" pitchFamily="50" charset="-128"/>
                <a:cs typeface="+mn-cs"/>
              </a:rPr>
              <a:t>バージョン管理システムでは、</a:t>
            </a:r>
            <a:endParaRPr lang="en-US" altLang="ja-JP" sz="1100" dirty="0">
              <a:latin typeface="メイリオ" pitchFamily="50" charset="-128"/>
              <a:ea typeface="メイリオ" pitchFamily="50" charset="-128"/>
              <a:cs typeface="+mn-cs"/>
            </a:endParaRPr>
          </a:p>
          <a:p>
            <a:pPr>
              <a:spcBef>
                <a:spcPct val="20000"/>
              </a:spcBef>
              <a:buClr>
                <a:srgbClr val="B2B2B2"/>
              </a:buClr>
              <a:buSzPct val="90000"/>
              <a:defRPr/>
            </a:pPr>
            <a:r>
              <a:rPr lang="ja-JP" altLang="en-US" sz="1100" dirty="0">
                <a:latin typeface="メイリオ" pitchFamily="50" charset="-128"/>
                <a:ea typeface="メイリオ" pitchFamily="50" charset="-128"/>
                <a:cs typeface="+mn-cs"/>
              </a:rPr>
              <a:t>ファイルの各バージョンをデータベースに</a:t>
            </a:r>
            <a:endParaRPr lang="en-US" altLang="ja-JP" sz="1100" dirty="0">
              <a:latin typeface="メイリオ" pitchFamily="50" charset="-128"/>
              <a:ea typeface="メイリオ" pitchFamily="50" charset="-128"/>
              <a:cs typeface="+mn-cs"/>
            </a:endParaRPr>
          </a:p>
          <a:p>
            <a:pPr>
              <a:spcBef>
                <a:spcPct val="20000"/>
              </a:spcBef>
              <a:buClr>
                <a:srgbClr val="B2B2B2"/>
              </a:buClr>
              <a:buSzPct val="90000"/>
              <a:defRPr/>
            </a:pPr>
            <a:r>
              <a:rPr lang="ja-JP" altLang="en-US" sz="1100" dirty="0">
                <a:latin typeface="メイリオ" pitchFamily="50" charset="-128"/>
                <a:ea typeface="メイリオ" pitchFamily="50" charset="-128"/>
                <a:cs typeface="+mn-cs"/>
              </a:rPr>
              <a:t>保持しており、このデータベースを</a:t>
            </a:r>
            <a:endParaRPr lang="en-US" altLang="ja-JP" sz="1100" dirty="0">
              <a:latin typeface="メイリオ" pitchFamily="50" charset="-128"/>
              <a:ea typeface="メイリオ" pitchFamily="50" charset="-128"/>
              <a:cs typeface="+mn-cs"/>
            </a:endParaRPr>
          </a:p>
          <a:p>
            <a:pPr>
              <a:spcBef>
                <a:spcPct val="20000"/>
              </a:spcBef>
              <a:buClr>
                <a:srgbClr val="B2B2B2"/>
              </a:buClr>
              <a:buSzPct val="90000"/>
              <a:defRPr/>
            </a:pPr>
            <a:r>
              <a:rPr lang="ja-JP" altLang="en-US" sz="1100" dirty="0">
                <a:latin typeface="メイリオ" pitchFamily="50" charset="-128"/>
                <a:ea typeface="メイリオ" pitchFamily="50" charset="-128"/>
                <a:cs typeface="+mn-cs"/>
              </a:rPr>
              <a:t>一般に</a:t>
            </a:r>
            <a:r>
              <a:rPr lang="ja-JP" altLang="en-US" sz="1100" b="1" dirty="0">
                <a:latin typeface="メイリオ" pitchFamily="50" charset="-128"/>
                <a:ea typeface="メイリオ" pitchFamily="50" charset="-128"/>
                <a:cs typeface="+mn-cs"/>
              </a:rPr>
              <a:t>リポジトリ</a:t>
            </a:r>
            <a:r>
              <a:rPr lang="ja-JP" altLang="en-US" sz="1100" dirty="0">
                <a:latin typeface="メイリオ" pitchFamily="50" charset="-128"/>
                <a:ea typeface="メイリオ" pitchFamily="50" charset="-128"/>
                <a:cs typeface="+mn-cs"/>
              </a:rPr>
              <a:t>と呼びます。</a:t>
            </a:r>
          </a:p>
        </p:txBody>
      </p:sp>
    </p:spTree>
    <p:extLst>
      <p:ext uri="{BB962C8B-B14F-4D97-AF65-F5344CB8AC3E}">
        <p14:creationId xmlns="" xmlns:p14="http://schemas.microsoft.com/office/powerpoint/2010/main" val="8055985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p:cNvGraphicFramePr>
            <a:graphicFrameLocks noGrp="1"/>
          </p:cNvGraphicFramePr>
          <p:nvPr/>
        </p:nvGraphicFramePr>
        <p:xfrm>
          <a:off x="657225" y="1514475"/>
          <a:ext cx="8629650" cy="4762501"/>
        </p:xfrm>
        <a:graphic>
          <a:graphicData uri="http://schemas.openxmlformats.org/drawingml/2006/table">
            <a:tbl>
              <a:tblPr/>
              <a:tblGrid>
                <a:gridCol w="1457325"/>
                <a:gridCol w="3505200"/>
                <a:gridCol w="3667125"/>
              </a:tblGrid>
              <a:tr h="2925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solidFill>
                            <a:schemeClr val="tx1"/>
                          </a:solidFill>
                          <a:effectLst/>
                          <a:latin typeface="メイリオ" charset="0"/>
                          <a:ea typeface="メイリオ" charset="0"/>
                          <a:cs typeface="メイリオ" charset="0"/>
                        </a:rPr>
                        <a:t>形態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solidFill>
                            <a:schemeClr val="tx1"/>
                          </a:solidFill>
                          <a:effectLst/>
                          <a:latin typeface="メイリオ" charset="0"/>
                          <a:ea typeface="メイリオ" charset="0"/>
                          <a:cs typeface="メイリオ" charset="0"/>
                        </a:rPr>
                        <a:t>集中管理方式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solidFill>
                            <a:schemeClr val="tx1"/>
                          </a:solidFill>
                          <a:effectLst/>
                          <a:latin typeface="メイリオ" charset="0"/>
                          <a:ea typeface="メイリオ" charset="0"/>
                          <a:cs typeface="メイリオ" charset="0"/>
                        </a:rPr>
                        <a:t>分散管理方式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solidFill>
                            <a:schemeClr val="tx1"/>
                          </a:solidFill>
                          <a:effectLst/>
                          <a:latin typeface="メイリオ" charset="0"/>
                          <a:ea typeface="メイリオ" charset="0"/>
                          <a:cs typeface="メイリオ" charset="0"/>
                        </a:rPr>
                        <a:t>一般例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a:ln>
                            <a:noFill/>
                          </a:ln>
                          <a:solidFill>
                            <a:srgbClr val="000000"/>
                          </a:solidFill>
                          <a:effectLst/>
                          <a:latin typeface="メイリオ" charset="0"/>
                          <a:ea typeface="メイリオ" charset="0"/>
                          <a:cs typeface="メイリオ" charset="0"/>
                        </a:rPr>
                        <a:t>Subversion</a:t>
                      </a:r>
                      <a:r>
                        <a:rPr kumimoji="1" lang="ja-JP" altLang="en-US" sz="1400" b="1" i="0" u="none" strike="noStrike" cap="none" normalizeH="0" baseline="0">
                          <a:ln>
                            <a:noFill/>
                          </a:ln>
                          <a:solidFill>
                            <a:srgbClr val="000000"/>
                          </a:solidFill>
                          <a:effectLst/>
                          <a:latin typeface="メイリオ" charset="0"/>
                          <a:ea typeface="メイリオ" charset="0"/>
                          <a:cs typeface="メイリオ" charset="0"/>
                        </a:rPr>
                        <a:t>（</a:t>
                      </a:r>
                      <a:r>
                        <a:rPr kumimoji="1" lang="en-US" altLang="ja-JP" sz="1400" b="1" i="0" u="none" strike="noStrike" cap="none" normalizeH="0" baseline="0">
                          <a:ln>
                            <a:noFill/>
                          </a:ln>
                          <a:solidFill>
                            <a:srgbClr val="000000"/>
                          </a:solidFill>
                          <a:effectLst/>
                          <a:latin typeface="メイリオ" charset="0"/>
                          <a:ea typeface="メイリオ" charset="0"/>
                          <a:cs typeface="メイリオ" charset="0"/>
                        </a:rPr>
                        <a:t>SVN</a:t>
                      </a:r>
                      <a:r>
                        <a:rPr kumimoji="1" lang="ja-JP" altLang="en-US" sz="1400" b="1" i="0" u="none" strike="noStrike" cap="none" normalizeH="0" baseline="0">
                          <a:ln>
                            <a:noFill/>
                          </a:ln>
                          <a:solidFill>
                            <a:srgbClr val="000000"/>
                          </a:solidFill>
                          <a:effectLst/>
                          <a:latin typeface="メイリオ" charset="0"/>
                          <a:ea typeface="メイリオ" charset="0"/>
                          <a:cs typeface="メイリオ" charset="0"/>
                        </a:rPr>
                        <a:t>）</a:t>
                      </a:r>
                      <a:endParaRPr kumimoji="1" lang="ja-JP" altLang="en-US" sz="1400" b="1" i="0" u="none" strike="noStrike" cap="none" normalizeH="0" baseline="0">
                        <a:ln>
                          <a:noFill/>
                        </a:ln>
                        <a:solidFill>
                          <a:schemeClr val="tx1"/>
                        </a:solidFill>
                        <a:effectLst/>
                        <a:latin typeface="メイリオ" charset="0"/>
                        <a:ea typeface="メイリオ" charset="0"/>
                        <a:cs typeface="メイリオ"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a:ln>
                            <a:noFill/>
                          </a:ln>
                          <a:solidFill>
                            <a:srgbClr val="000000"/>
                          </a:solidFill>
                          <a:effectLst/>
                          <a:latin typeface="メイリオ" charset="0"/>
                          <a:ea typeface="メイリオ" charset="0"/>
                          <a:cs typeface="メイリオ" charset="0"/>
                        </a:rPr>
                        <a:t>CVS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a:ln>
                            <a:noFill/>
                          </a:ln>
                          <a:solidFill>
                            <a:srgbClr val="000000"/>
                          </a:solidFill>
                          <a:effectLst/>
                          <a:latin typeface="メイリオ" charset="0"/>
                          <a:ea typeface="メイリオ" charset="0"/>
                          <a:cs typeface="メイリオ" charset="0"/>
                        </a:rPr>
                        <a:t>Git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a:ln>
                            <a:noFill/>
                          </a:ln>
                          <a:solidFill>
                            <a:srgbClr val="000000"/>
                          </a:solidFill>
                          <a:effectLst/>
                          <a:latin typeface="メイリオ" charset="0"/>
                          <a:ea typeface="メイリオ" charset="0"/>
                          <a:cs typeface="メイリオ" charset="0"/>
                        </a:rPr>
                        <a:t>Mercurial</a:t>
                      </a:r>
                      <a:endParaRPr kumimoji="1" lang="ja-JP" altLang="en-US" sz="1400" b="0" i="0" u="none" strike="noStrike" cap="none" normalizeH="0" baseline="0">
                        <a:ln>
                          <a:noFill/>
                        </a:ln>
                        <a:solidFill>
                          <a:schemeClr val="tx1"/>
                        </a:solidFill>
                        <a:effectLst/>
                        <a:latin typeface="メイリオ" charset="0"/>
                        <a:ea typeface="メイリオ" charset="0"/>
                        <a:cs typeface="メイリオ"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5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solidFill>
                            <a:schemeClr val="tx1"/>
                          </a:solidFill>
                          <a:effectLst/>
                          <a:latin typeface="メイリオ" charset="0"/>
                          <a:ea typeface="メイリオ" charset="0"/>
                          <a:cs typeface="メイリオ" charset="0"/>
                        </a:rPr>
                        <a:t>リポジトリ数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a:ln>
                            <a:noFill/>
                          </a:ln>
                          <a:solidFill>
                            <a:schemeClr val="tx1"/>
                          </a:solidFill>
                          <a:effectLst/>
                          <a:latin typeface="メイリオ" charset="0"/>
                          <a:ea typeface="メイリオ" charset="0"/>
                          <a:cs typeface="メイリオ" charset="0"/>
                        </a:rPr>
                        <a:t>1</a:t>
                      </a: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複数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1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solidFill>
                            <a:schemeClr val="tx1"/>
                          </a:solidFill>
                          <a:effectLst/>
                          <a:latin typeface="メイリオ" charset="0"/>
                          <a:ea typeface="メイリオ" charset="0"/>
                          <a:cs typeface="メイリオ" charset="0"/>
                        </a:rPr>
                        <a:t>コミット先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直接サーバー（リモートリポジトリ）にコミット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ローカルにコミットした後に、サーバー（リモートリポジトリ）にコミット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168" name="タイトル 1"/>
          <p:cNvSpPr>
            <a:spLocks noGrp="1"/>
          </p:cNvSpPr>
          <p:nvPr>
            <p:ph type="title"/>
          </p:nvPr>
        </p:nvSpPr>
        <p:spPr>
          <a:xfrm>
            <a:off x="0" y="76200"/>
            <a:ext cx="9601200" cy="609600"/>
          </a:xfrm>
        </p:spPr>
        <p:txBody>
          <a:bodyPr/>
          <a:lstStyle/>
          <a:p>
            <a:r>
              <a:rPr lang="en-US" altLang="ja-JP" dirty="0">
                <a:latin typeface="メイリオ" charset="0"/>
                <a:ea typeface="メイリオ" charset="0"/>
                <a:cs typeface="メイリオ" charset="0"/>
              </a:rPr>
              <a:t>Ⅰ. </a:t>
            </a:r>
            <a:r>
              <a:rPr lang="ja-JP" altLang="en-US" dirty="0" smtClean="0">
                <a:latin typeface="メイリオ" charset="0"/>
                <a:ea typeface="メイリオ" charset="0"/>
                <a:cs typeface="メイリオ" charset="0"/>
              </a:rPr>
              <a:t>バージョン（差分）管理</a:t>
            </a:r>
            <a:r>
              <a:rPr lang="ja-JP" altLang="en-US" dirty="0">
                <a:latin typeface="メイリオ" charset="0"/>
                <a:ea typeface="メイリオ" charset="0"/>
                <a:cs typeface="メイリオ" charset="0"/>
              </a:rPr>
              <a:t>システムとは</a:t>
            </a:r>
          </a:p>
        </p:txBody>
      </p:sp>
      <p:sp>
        <p:nvSpPr>
          <p:cNvPr id="6169" name="テキスト ボックス 15"/>
          <p:cNvSpPr txBox="1">
            <a:spLocks noChangeArrowheads="1"/>
          </p:cNvSpPr>
          <p:nvPr/>
        </p:nvSpPr>
        <p:spPr bwMode="auto">
          <a:xfrm flipH="1">
            <a:off x="365125" y="866775"/>
            <a:ext cx="8137525"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sz="2000" b="1">
                <a:solidFill>
                  <a:srgbClr val="404040"/>
                </a:solidFill>
                <a:latin typeface="メイリオ" charset="0"/>
                <a:ea typeface="メイリオ" charset="0"/>
                <a:cs typeface="メイリオ" charset="0"/>
              </a:rPr>
              <a:t>■「集中管理方式」と「分散管理方式」</a:t>
            </a:r>
          </a:p>
        </p:txBody>
      </p:sp>
      <p:cxnSp>
        <p:nvCxnSpPr>
          <p:cNvPr id="6170" name="直線コネクタ 14"/>
          <p:cNvCxnSpPr>
            <a:cxnSpLocks noChangeShapeType="1"/>
          </p:cNvCxnSpPr>
          <p:nvPr/>
        </p:nvCxnSpPr>
        <p:spPr bwMode="auto">
          <a:xfrm>
            <a:off x="436563" y="1231900"/>
            <a:ext cx="8355012" cy="0"/>
          </a:xfrm>
          <a:prstGeom prst="line">
            <a:avLst/>
          </a:prstGeom>
          <a:noFill/>
          <a:ln w="28575">
            <a:solidFill>
              <a:srgbClr val="C00000"/>
            </a:solidFill>
            <a:round/>
            <a:headEnd/>
            <a:tailEnd/>
          </a:ln>
          <a:extLst>
            <a:ext uri="{909E8E84-426E-40dd-AFC4-6F175D3DCCD1}">
              <a14:hiddenFill xmlns="" xmlns:a14="http://schemas.microsoft.com/office/drawing/2010/main">
                <a:noFill/>
              </a14:hiddenFill>
            </a:ext>
          </a:extLst>
        </p:spPr>
      </p:cxnSp>
      <p:pic>
        <p:nvPicPr>
          <p:cNvPr id="6171" name="Picture 3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292350" y="1847850"/>
            <a:ext cx="3232150" cy="2573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2" name="Picture 3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873750" y="1876425"/>
            <a:ext cx="3127375" cy="2563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3" name="Picture 32" descr="http://blogs.wandisco.com/wp-content/uploads/2012/04/tortoisesvn.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568825" y="4478338"/>
            <a:ext cx="1022350" cy="75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174" name="Picture 34" descr="http://git-scm.com/images/logo@2x.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7800975" y="4573588"/>
            <a:ext cx="1381125" cy="577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929486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タイトル 1"/>
          <p:cNvSpPr>
            <a:spLocks noGrp="1"/>
          </p:cNvSpPr>
          <p:nvPr>
            <p:ph type="title"/>
          </p:nvPr>
        </p:nvSpPr>
        <p:spPr>
          <a:xfrm>
            <a:off x="0" y="76200"/>
            <a:ext cx="9601200" cy="609600"/>
          </a:xfrm>
        </p:spPr>
        <p:txBody>
          <a:bodyPr/>
          <a:lstStyle/>
          <a:p>
            <a:r>
              <a:rPr lang="en-US" altLang="ja-JP">
                <a:solidFill>
                  <a:schemeClr val="tx1"/>
                </a:solidFill>
                <a:latin typeface="メイリオ" charset="0"/>
                <a:ea typeface="メイリオ" charset="0"/>
                <a:cs typeface="メイリオ" charset="0"/>
              </a:rPr>
              <a:t>Ⅱ. Git</a:t>
            </a:r>
            <a:r>
              <a:rPr lang="ja-JP" altLang="en-US">
                <a:solidFill>
                  <a:schemeClr val="tx1"/>
                </a:solidFill>
                <a:latin typeface="メイリオ" charset="0"/>
                <a:ea typeface="メイリオ" charset="0"/>
                <a:cs typeface="メイリオ" charset="0"/>
              </a:rPr>
              <a:t>とサブバージョンの違い</a:t>
            </a:r>
          </a:p>
        </p:txBody>
      </p:sp>
      <p:sp>
        <p:nvSpPr>
          <p:cNvPr id="18" name="テキスト ボックス 15"/>
          <p:cNvSpPr txBox="1">
            <a:spLocks noChangeArrowheads="1"/>
          </p:cNvSpPr>
          <p:nvPr/>
        </p:nvSpPr>
        <p:spPr bwMode="auto">
          <a:xfrm flipH="1">
            <a:off x="365125" y="873125"/>
            <a:ext cx="8137525" cy="400050"/>
          </a:xfrm>
          <a:prstGeom prst="rect">
            <a:avLst/>
          </a:prstGeom>
          <a:noFill/>
          <a:ln w="9525">
            <a:noFill/>
            <a:miter lim="800000"/>
            <a:headEnd/>
            <a:tailEnd/>
          </a:ln>
        </p:spPr>
        <p:txBody>
          <a:bodyPr>
            <a:spAutoFit/>
          </a:bodyPr>
          <a:lstStyle/>
          <a:p>
            <a:pPr>
              <a:spcBef>
                <a:spcPct val="20000"/>
              </a:spcBef>
              <a:buClr>
                <a:srgbClr val="B2B2B2"/>
              </a:buClr>
              <a:buSzPct val="90000"/>
              <a:buFont typeface="Wingdings" pitchFamily="2" charset="2"/>
              <a:buNone/>
              <a:defRPr/>
            </a:pP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■サブバージョンの場合</a:t>
            </a:r>
          </a:p>
        </p:txBody>
      </p:sp>
      <p:cxnSp>
        <p:nvCxnSpPr>
          <p:cNvPr id="7172" name="直線コネクタ 14"/>
          <p:cNvCxnSpPr>
            <a:cxnSpLocks noChangeShapeType="1"/>
          </p:cNvCxnSpPr>
          <p:nvPr/>
        </p:nvCxnSpPr>
        <p:spPr bwMode="auto">
          <a:xfrm>
            <a:off x="436563" y="1228725"/>
            <a:ext cx="8355012" cy="0"/>
          </a:xfrm>
          <a:prstGeom prst="line">
            <a:avLst/>
          </a:prstGeom>
          <a:noFill/>
          <a:ln w="28575">
            <a:solidFill>
              <a:srgbClr val="C00000"/>
            </a:solidFill>
            <a:round/>
            <a:headEnd/>
            <a:tailEnd/>
          </a:ln>
          <a:extLst>
            <a:ext uri="{909E8E84-426E-40dd-AFC4-6F175D3DCCD1}">
              <a14:hiddenFill xmlns="" xmlns:a14="http://schemas.microsoft.com/office/drawing/2010/main">
                <a:noFill/>
              </a14:hiddenFill>
            </a:ext>
          </a:extLst>
        </p:spPr>
      </p:cxnSp>
      <p:pic>
        <p:nvPicPr>
          <p:cNvPr id="7173" name="Picture 2" descr="C:\Users\stf00937\Desktop\図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5725" y="1814513"/>
            <a:ext cx="9710738" cy="426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5014455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はじめに</a:t>
            </a:r>
            <a:r>
              <a:rPr lang="ja-JP" altLang="en-US" dirty="0" smtClean="0"/>
              <a:t>この勉強会について</a:t>
            </a:r>
            <a:endParaRPr kumimoji="1" lang="ja-JP" altLang="en-US" dirty="0"/>
          </a:p>
        </p:txBody>
      </p:sp>
      <p:sp>
        <p:nvSpPr>
          <p:cNvPr id="4" name="テキスト プレースホルダ 3"/>
          <p:cNvSpPr>
            <a:spLocks noGrp="1"/>
          </p:cNvSpPr>
          <p:nvPr>
            <p:ph type="body" sz="quarter" idx="10"/>
          </p:nvPr>
        </p:nvSpPr>
        <p:spPr/>
        <p:txBody>
          <a:bodyPr/>
          <a:lstStyle/>
          <a:p>
            <a:pPr>
              <a:lnSpc>
                <a:spcPct val="150000"/>
              </a:lnSpc>
              <a:buFont typeface="Arial" pitchFamily="34" charset="0"/>
              <a:buChar char="•"/>
            </a:pPr>
            <a:r>
              <a:rPr lang="en-US" altLang="ja-JP" sz="2800" dirty="0" err="1" smtClean="0"/>
              <a:t>Git</a:t>
            </a:r>
            <a:r>
              <a:rPr lang="ja-JP" altLang="en-US" sz="2800" dirty="0" err="1" smtClean="0"/>
              <a:t>って</a:t>
            </a:r>
            <a:r>
              <a:rPr lang="ja-JP" altLang="en-US" sz="2800" dirty="0" smtClean="0"/>
              <a:t>おいしいの？</a:t>
            </a:r>
            <a:r>
              <a:rPr lang="ja-JP" altLang="en-US" sz="2800" dirty="0" err="1" smtClean="0"/>
              <a:t>って</a:t>
            </a:r>
            <a:r>
              <a:rPr lang="ja-JP" altLang="en-US" sz="2800" dirty="0"/>
              <a:t>人向け</a:t>
            </a:r>
            <a:r>
              <a:rPr lang="ja-JP" altLang="en-US" sz="2800" dirty="0" smtClean="0"/>
              <a:t>。</a:t>
            </a:r>
            <a:r>
              <a:rPr lang="ja-JP" altLang="en-US" sz="1200" dirty="0" smtClean="0"/>
              <a:t>（</a:t>
            </a:r>
            <a:r>
              <a:rPr lang="en-US" altLang="ja-JP" sz="1200" dirty="0" err="1" smtClean="0"/>
              <a:t>Git</a:t>
            </a:r>
            <a:r>
              <a:rPr lang="ja-JP" altLang="en-US" sz="1200" dirty="0" smtClean="0"/>
              <a:t>使える人に教えられることはない</a:t>
            </a:r>
            <a:r>
              <a:rPr lang="ja-JP" altLang="en-US" sz="1200" dirty="0"/>
              <a:t>かも</a:t>
            </a:r>
            <a:r>
              <a:rPr lang="en-US" altLang="ja-JP" sz="1200" dirty="0" smtClean="0"/>
              <a:t>…</a:t>
            </a:r>
            <a:r>
              <a:rPr lang="ja-JP" altLang="en-US" sz="1200" dirty="0" smtClean="0"/>
              <a:t>） </a:t>
            </a:r>
            <a:endParaRPr lang="en-US" altLang="ja-JP" sz="2800" dirty="0" smtClean="0"/>
          </a:p>
          <a:p>
            <a:pPr>
              <a:lnSpc>
                <a:spcPct val="150000"/>
              </a:lnSpc>
              <a:buFont typeface="Arial" pitchFamily="34" charset="0"/>
              <a:buChar char="•"/>
            </a:pPr>
            <a:r>
              <a:rPr lang="ja-JP" altLang="en-US" sz="2800" dirty="0"/>
              <a:t>今回は</a:t>
            </a:r>
            <a:r>
              <a:rPr lang="en-US" altLang="ja-JP" sz="2800" dirty="0" err="1"/>
              <a:t>Git</a:t>
            </a:r>
            <a:r>
              <a:rPr lang="en-US" altLang="ja-JP" sz="2800" dirty="0"/>
              <a:t> + </a:t>
            </a:r>
            <a:r>
              <a:rPr lang="en-US" altLang="ja-JP" sz="2800" dirty="0" err="1" smtClean="0"/>
              <a:t>SourceTree</a:t>
            </a:r>
            <a:r>
              <a:rPr lang="ja-JP" altLang="en-US" sz="2800" dirty="0" smtClean="0"/>
              <a:t>のおはなし。</a:t>
            </a:r>
            <a:endParaRPr lang="en-US" altLang="ja-JP" sz="2800" dirty="0" smtClean="0"/>
          </a:p>
          <a:p>
            <a:pPr>
              <a:lnSpc>
                <a:spcPct val="150000"/>
              </a:lnSpc>
              <a:buFont typeface="Arial" pitchFamily="34" charset="0"/>
              <a:buChar char="•"/>
            </a:pPr>
            <a:r>
              <a:rPr lang="ja-JP" altLang="en-US" sz="2800" dirty="0" smtClean="0"/>
              <a:t>コマンドライン</a:t>
            </a:r>
            <a:r>
              <a:rPr lang="ja-JP" altLang="en-US" sz="2800" dirty="0"/>
              <a:t>とか分かりません</a:t>
            </a:r>
            <a:r>
              <a:rPr lang="ja-JP" altLang="en-US" sz="2800" dirty="0" smtClean="0"/>
              <a:t>。</a:t>
            </a:r>
            <a:r>
              <a:rPr lang="ja-JP" altLang="en-US" sz="1200" dirty="0" smtClean="0"/>
              <a:t>（質問もらえれば調べて共有します</a:t>
            </a:r>
            <a:r>
              <a:rPr lang="en-US" altLang="ja-JP" sz="1200" dirty="0" smtClean="0"/>
              <a:t>…</a:t>
            </a:r>
            <a:r>
              <a:rPr lang="ja-JP" altLang="en-US" sz="1200" dirty="0" smtClean="0"/>
              <a:t>） </a:t>
            </a:r>
            <a:endParaRPr lang="en-US" altLang="ja-JP" sz="1200" dirty="0" smtClean="0"/>
          </a:p>
          <a:p>
            <a:pPr>
              <a:lnSpc>
                <a:spcPct val="150000"/>
              </a:lnSpc>
              <a:buFont typeface="Arial" pitchFamily="34" charset="0"/>
              <a:buChar char="•"/>
            </a:pPr>
            <a:r>
              <a:rPr lang="ja-JP" altLang="en-US" sz="2800" dirty="0" err="1" smtClean="0"/>
              <a:t>ゆる</a:t>
            </a:r>
            <a:r>
              <a:rPr lang="ja-JP" altLang="en-US" sz="2800" dirty="0" smtClean="0"/>
              <a:t>～</a:t>
            </a:r>
            <a:r>
              <a:rPr lang="ja-JP" altLang="en-US" sz="2800" dirty="0" err="1" smtClean="0"/>
              <a:t>く</a:t>
            </a:r>
            <a:r>
              <a:rPr lang="ja-JP" altLang="en-US" sz="2800" dirty="0" smtClean="0"/>
              <a:t>やります</a:t>
            </a:r>
            <a:r>
              <a:rPr lang="ja-JP" altLang="en-US" sz="2800" dirty="0"/>
              <a:t>。 </a:t>
            </a:r>
            <a:r>
              <a:rPr lang="ja-JP" altLang="en-US" sz="1200" dirty="0" smtClean="0"/>
              <a:t>（気軽にいろいろ聞いてください） </a:t>
            </a:r>
            <a:endParaRPr lang="en-US" altLang="ja-JP" sz="2800" dirty="0"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p:cNvSpPr>
            <a:spLocks noGrp="1"/>
          </p:cNvSpPr>
          <p:nvPr>
            <p:ph type="title"/>
          </p:nvPr>
        </p:nvSpPr>
        <p:spPr>
          <a:xfrm>
            <a:off x="0" y="76200"/>
            <a:ext cx="9601200" cy="609600"/>
          </a:xfrm>
        </p:spPr>
        <p:txBody>
          <a:bodyPr/>
          <a:lstStyle/>
          <a:p>
            <a:r>
              <a:rPr lang="en-US" altLang="ja-JP">
                <a:solidFill>
                  <a:schemeClr val="tx1"/>
                </a:solidFill>
                <a:latin typeface="メイリオ" charset="0"/>
                <a:ea typeface="メイリオ" charset="0"/>
                <a:cs typeface="メイリオ" charset="0"/>
              </a:rPr>
              <a:t>Ⅱ. Git</a:t>
            </a:r>
            <a:r>
              <a:rPr lang="ja-JP" altLang="en-US">
                <a:solidFill>
                  <a:schemeClr val="tx1"/>
                </a:solidFill>
                <a:latin typeface="メイリオ" charset="0"/>
                <a:ea typeface="メイリオ" charset="0"/>
                <a:cs typeface="メイリオ" charset="0"/>
              </a:rPr>
              <a:t>とサブバージョンの違い</a:t>
            </a:r>
          </a:p>
        </p:txBody>
      </p:sp>
      <p:sp>
        <p:nvSpPr>
          <p:cNvPr id="18" name="テキスト ボックス 15"/>
          <p:cNvSpPr txBox="1">
            <a:spLocks noChangeArrowheads="1"/>
          </p:cNvSpPr>
          <p:nvPr/>
        </p:nvSpPr>
        <p:spPr bwMode="auto">
          <a:xfrm flipH="1">
            <a:off x="365125" y="873125"/>
            <a:ext cx="8137525" cy="400050"/>
          </a:xfrm>
          <a:prstGeom prst="rect">
            <a:avLst/>
          </a:prstGeom>
          <a:noFill/>
          <a:ln w="9525">
            <a:noFill/>
            <a:miter lim="800000"/>
            <a:headEnd/>
            <a:tailEnd/>
          </a:ln>
        </p:spPr>
        <p:txBody>
          <a:bodyPr>
            <a:spAutoFit/>
          </a:bodyPr>
          <a:lstStyle/>
          <a:p>
            <a:pPr>
              <a:spcBef>
                <a:spcPct val="20000"/>
              </a:spcBef>
              <a:buClr>
                <a:srgbClr val="B2B2B2"/>
              </a:buClr>
              <a:buSzPct val="90000"/>
              <a:buFont typeface="Wingdings" pitchFamily="2" charset="2"/>
              <a:buNone/>
              <a:defRPr/>
            </a:pP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■サブバージョンの場合</a:t>
            </a:r>
          </a:p>
        </p:txBody>
      </p:sp>
      <p:cxnSp>
        <p:nvCxnSpPr>
          <p:cNvPr id="8196" name="直線コネクタ 14"/>
          <p:cNvCxnSpPr>
            <a:cxnSpLocks noChangeShapeType="1"/>
          </p:cNvCxnSpPr>
          <p:nvPr/>
        </p:nvCxnSpPr>
        <p:spPr bwMode="auto">
          <a:xfrm>
            <a:off x="436563" y="1228725"/>
            <a:ext cx="8355012" cy="0"/>
          </a:xfrm>
          <a:prstGeom prst="line">
            <a:avLst/>
          </a:prstGeom>
          <a:noFill/>
          <a:ln w="28575">
            <a:solidFill>
              <a:srgbClr val="C00000"/>
            </a:solidFill>
            <a:round/>
            <a:headEnd/>
            <a:tailEnd/>
          </a:ln>
          <a:extLst>
            <a:ext uri="{909E8E84-426E-40dd-AFC4-6F175D3DCCD1}">
              <a14:hiddenFill xmlns="" xmlns:a14="http://schemas.microsoft.com/office/drawing/2010/main">
                <a:noFill/>
              </a14:hiddenFill>
            </a:ext>
          </a:extLst>
        </p:spPr>
      </p:cxnSp>
      <p:pic>
        <p:nvPicPr>
          <p:cNvPr id="8197" name="Picture 2" descr="C:\Users\stf00937\Desktop\図1.png"/>
          <p:cNvPicPr>
            <a:picLocks noChangeAspect="1" noChangeArrowheads="1"/>
          </p:cNvPicPr>
          <p:nvPr/>
        </p:nvPicPr>
        <p:blipFill>
          <a:blip r:embed="rId3" cstate="print">
            <a:lum bright="70000" contrast="-70000"/>
            <a:extLst>
              <a:ext uri="{28A0092B-C50C-407E-A947-70E740481C1C}">
                <a14:useLocalDpi xmlns="" xmlns:a14="http://schemas.microsoft.com/office/drawing/2010/main" val="0"/>
              </a:ext>
            </a:extLst>
          </a:blip>
          <a:srcRect/>
          <a:stretch>
            <a:fillRect/>
          </a:stretch>
        </p:blipFill>
        <p:spPr bwMode="auto">
          <a:xfrm>
            <a:off x="85725" y="1804988"/>
            <a:ext cx="9710738" cy="426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8" name="Picture 3" descr="C:\Users\stf00937\Desktop\main29.pn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65125" y="4303713"/>
            <a:ext cx="2286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9" name="Picture 4"/>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7625" y="3657600"/>
            <a:ext cx="2811463" cy="3165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 name="雲形吹き出し 24"/>
          <p:cNvSpPr>
            <a:spLocks noChangeArrowheads="1"/>
          </p:cNvSpPr>
          <p:nvPr/>
        </p:nvSpPr>
        <p:spPr bwMode="auto">
          <a:xfrm>
            <a:off x="1214438" y="1330325"/>
            <a:ext cx="8553450" cy="3514725"/>
          </a:xfrm>
          <a:prstGeom prst="cloudCallout">
            <a:avLst>
              <a:gd name="adj1" fmla="val -37162"/>
              <a:gd name="adj2" fmla="val 59481"/>
            </a:avLst>
          </a:prstGeom>
          <a:solidFill>
            <a:schemeClr val="bg1"/>
          </a:solidFill>
          <a:ln w="19050">
            <a:solidFill>
              <a:schemeClr val="bg2"/>
            </a:solidFill>
            <a:round/>
            <a:headEnd/>
            <a:tailEnd/>
          </a:ln>
          <a:effectLst>
            <a:outerShdw blurRad="63500" dist="38100" dir="2700000" algn="tl" rotWithShape="0">
              <a:srgbClr val="000000">
                <a:alpha val="39999"/>
              </a:srgbClr>
            </a:outerShdw>
          </a:effectLst>
        </p:spPr>
        <p:txBody>
          <a:bodyPr wrap="none" anchor="ctr"/>
          <a:lstStyle/>
          <a:p>
            <a:pPr>
              <a:defRPr/>
            </a:pPr>
            <a:r>
              <a:rPr lang="en-US" altLang="ja-JP" sz="1600" dirty="0">
                <a:solidFill>
                  <a:schemeClr val="tx1">
                    <a:lumMod val="95000"/>
                    <a:lumOff val="5000"/>
                  </a:schemeClr>
                </a:solidFill>
                <a:latin typeface="メイリオ" pitchFamily="50" charset="-128"/>
                <a:ea typeface="メイリオ" pitchFamily="50" charset="-128"/>
                <a:cs typeface="メイリオ" pitchFamily="50" charset="-128"/>
              </a:rPr>
              <a:t>SVN</a:t>
            </a: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（サブバージョン）ではコミットをおこなうと</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すぐに</a:t>
            </a:r>
            <a:r>
              <a:rPr lang="en-US" altLang="ja-JP" sz="1600" dirty="0">
                <a:solidFill>
                  <a:schemeClr val="tx1">
                    <a:lumMod val="95000"/>
                    <a:lumOff val="5000"/>
                  </a:schemeClr>
                </a:solidFill>
                <a:latin typeface="メイリオ" pitchFamily="50" charset="-128"/>
                <a:ea typeface="メイリオ" pitchFamily="50" charset="-128"/>
                <a:cs typeface="メイリオ" pitchFamily="50" charset="-128"/>
              </a:rPr>
              <a:t>SVN</a:t>
            </a: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のサーバーに送られ、メンバー全員に共有されてしまう為、</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チームで共有しているファイルの場合では、二人で同時に編集して</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しまったために、先に編集した人の変更内容が消えてしまう</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という事象が起こりがちです。</a:t>
            </a:r>
          </a:p>
        </p:txBody>
      </p:sp>
    </p:spTree>
    <p:extLst>
      <p:ext uri="{BB962C8B-B14F-4D97-AF65-F5344CB8AC3E}">
        <p14:creationId xmlns="" xmlns:p14="http://schemas.microsoft.com/office/powerpoint/2010/main" val="19413634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タイトル 1"/>
          <p:cNvSpPr>
            <a:spLocks noGrp="1"/>
          </p:cNvSpPr>
          <p:nvPr>
            <p:ph type="title"/>
          </p:nvPr>
        </p:nvSpPr>
        <p:spPr>
          <a:xfrm>
            <a:off x="0" y="76200"/>
            <a:ext cx="9601200" cy="609600"/>
          </a:xfrm>
        </p:spPr>
        <p:txBody>
          <a:bodyPr/>
          <a:lstStyle/>
          <a:p>
            <a:r>
              <a:rPr lang="en-US" altLang="ja-JP">
                <a:solidFill>
                  <a:schemeClr val="tx1"/>
                </a:solidFill>
                <a:latin typeface="メイリオ" charset="0"/>
                <a:ea typeface="メイリオ" charset="0"/>
                <a:cs typeface="メイリオ" charset="0"/>
              </a:rPr>
              <a:t>Ⅱ. Git</a:t>
            </a:r>
            <a:r>
              <a:rPr lang="ja-JP" altLang="en-US">
                <a:solidFill>
                  <a:schemeClr val="tx1"/>
                </a:solidFill>
                <a:latin typeface="メイリオ" charset="0"/>
                <a:ea typeface="メイリオ" charset="0"/>
                <a:cs typeface="メイリオ" charset="0"/>
              </a:rPr>
              <a:t>とサブバージョンの違い</a:t>
            </a:r>
          </a:p>
        </p:txBody>
      </p:sp>
      <p:sp>
        <p:nvSpPr>
          <p:cNvPr id="18" name="テキスト ボックス 15"/>
          <p:cNvSpPr txBox="1">
            <a:spLocks noChangeArrowheads="1"/>
          </p:cNvSpPr>
          <p:nvPr/>
        </p:nvSpPr>
        <p:spPr bwMode="auto">
          <a:xfrm flipH="1">
            <a:off x="365125" y="873125"/>
            <a:ext cx="8137525" cy="400050"/>
          </a:xfrm>
          <a:prstGeom prst="rect">
            <a:avLst/>
          </a:prstGeom>
          <a:noFill/>
          <a:ln w="9525">
            <a:noFill/>
            <a:miter lim="800000"/>
            <a:headEnd/>
            <a:tailEnd/>
          </a:ln>
        </p:spPr>
        <p:txBody>
          <a:bodyPr>
            <a:spAutoFit/>
          </a:bodyPr>
          <a:lstStyle/>
          <a:p>
            <a:pPr>
              <a:spcBef>
                <a:spcPct val="20000"/>
              </a:spcBef>
              <a:buClr>
                <a:srgbClr val="B2B2B2"/>
              </a:buClr>
              <a:buSzPct val="90000"/>
              <a:buFont typeface="Wingdings" pitchFamily="2" charset="2"/>
              <a:buNone/>
              <a:defRPr/>
            </a:pP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a:t>
            </a:r>
            <a:r>
              <a:rPr lang="en-US" altLang="ja-JP" sz="2000" b="1" dirty="0" err="1">
                <a:solidFill>
                  <a:schemeClr val="tx1">
                    <a:lumMod val="75000"/>
                    <a:lumOff val="25000"/>
                  </a:schemeClr>
                </a:solidFill>
                <a:latin typeface="メイリオ" pitchFamily="50" charset="-128"/>
                <a:ea typeface="メイリオ" pitchFamily="50" charset="-128"/>
                <a:cs typeface="メイリオ" pitchFamily="50" charset="-128"/>
              </a:rPr>
              <a:t>Git</a:t>
            </a: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の場合</a:t>
            </a:r>
          </a:p>
        </p:txBody>
      </p:sp>
      <p:cxnSp>
        <p:nvCxnSpPr>
          <p:cNvPr id="9220" name="直線コネクタ 14"/>
          <p:cNvCxnSpPr>
            <a:cxnSpLocks noChangeShapeType="1"/>
          </p:cNvCxnSpPr>
          <p:nvPr/>
        </p:nvCxnSpPr>
        <p:spPr bwMode="auto">
          <a:xfrm>
            <a:off x="436563" y="1228725"/>
            <a:ext cx="8355012" cy="0"/>
          </a:xfrm>
          <a:prstGeom prst="line">
            <a:avLst/>
          </a:prstGeom>
          <a:noFill/>
          <a:ln w="28575">
            <a:solidFill>
              <a:srgbClr val="C00000"/>
            </a:solidFill>
            <a:round/>
            <a:headEnd/>
            <a:tailEnd/>
          </a:ln>
          <a:extLst>
            <a:ext uri="{909E8E84-426E-40dd-AFC4-6F175D3DCCD1}">
              <a14:hiddenFill xmlns="" xmlns:a14="http://schemas.microsoft.com/office/drawing/2010/main">
                <a:noFill/>
              </a14:hiddenFill>
            </a:ext>
          </a:extLst>
        </p:spPr>
      </p:cxnSp>
      <p:pic>
        <p:nvPicPr>
          <p:cNvPr id="9221" name="Picture 2" descr="C:\Users\stf00937\Desktop\図2.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6363" y="1819275"/>
            <a:ext cx="9910762" cy="4462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22" name="テキスト ボックス 5"/>
          <p:cNvSpPr txBox="1">
            <a:spLocks noChangeArrowheads="1"/>
          </p:cNvSpPr>
          <p:nvPr/>
        </p:nvSpPr>
        <p:spPr bwMode="auto">
          <a:xfrm>
            <a:off x="2967038" y="1638300"/>
            <a:ext cx="646112"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sz="3600" b="1">
                <a:latin typeface="メイリオ" charset="0"/>
                <a:ea typeface="メイリオ" charset="0"/>
                <a:cs typeface="メイリオ" charset="0"/>
              </a:rPr>
              <a:t>③</a:t>
            </a:r>
          </a:p>
        </p:txBody>
      </p:sp>
    </p:spTree>
    <p:extLst>
      <p:ext uri="{BB962C8B-B14F-4D97-AF65-F5344CB8AC3E}">
        <p14:creationId xmlns="" xmlns:p14="http://schemas.microsoft.com/office/powerpoint/2010/main" val="9783049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タイトル 1"/>
          <p:cNvSpPr>
            <a:spLocks noGrp="1"/>
          </p:cNvSpPr>
          <p:nvPr>
            <p:ph type="title"/>
          </p:nvPr>
        </p:nvSpPr>
        <p:spPr>
          <a:xfrm>
            <a:off x="0" y="76200"/>
            <a:ext cx="9601200" cy="609600"/>
          </a:xfrm>
        </p:spPr>
        <p:txBody>
          <a:bodyPr/>
          <a:lstStyle/>
          <a:p>
            <a:r>
              <a:rPr lang="en-US" altLang="ja-JP">
                <a:solidFill>
                  <a:schemeClr val="tx1"/>
                </a:solidFill>
                <a:latin typeface="メイリオ" charset="0"/>
                <a:ea typeface="メイリオ" charset="0"/>
                <a:cs typeface="メイリオ" charset="0"/>
              </a:rPr>
              <a:t>Ⅱ. Git</a:t>
            </a:r>
            <a:r>
              <a:rPr lang="ja-JP" altLang="en-US">
                <a:solidFill>
                  <a:schemeClr val="tx1"/>
                </a:solidFill>
                <a:latin typeface="メイリオ" charset="0"/>
                <a:ea typeface="メイリオ" charset="0"/>
                <a:cs typeface="メイリオ" charset="0"/>
              </a:rPr>
              <a:t>とサブバージョンの違い</a:t>
            </a:r>
          </a:p>
        </p:txBody>
      </p:sp>
      <p:sp>
        <p:nvSpPr>
          <p:cNvPr id="18" name="テキスト ボックス 15"/>
          <p:cNvSpPr txBox="1">
            <a:spLocks noChangeArrowheads="1"/>
          </p:cNvSpPr>
          <p:nvPr/>
        </p:nvSpPr>
        <p:spPr bwMode="auto">
          <a:xfrm flipH="1">
            <a:off x="365125" y="873125"/>
            <a:ext cx="8137525" cy="400050"/>
          </a:xfrm>
          <a:prstGeom prst="rect">
            <a:avLst/>
          </a:prstGeom>
          <a:noFill/>
          <a:ln w="9525">
            <a:noFill/>
            <a:miter lim="800000"/>
            <a:headEnd/>
            <a:tailEnd/>
          </a:ln>
        </p:spPr>
        <p:txBody>
          <a:bodyPr>
            <a:spAutoFit/>
          </a:bodyPr>
          <a:lstStyle/>
          <a:p>
            <a:pPr>
              <a:spcBef>
                <a:spcPct val="20000"/>
              </a:spcBef>
              <a:buClr>
                <a:srgbClr val="B2B2B2"/>
              </a:buClr>
              <a:buSzPct val="90000"/>
              <a:buFont typeface="Wingdings" pitchFamily="2" charset="2"/>
              <a:buNone/>
              <a:defRPr/>
            </a:pP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a:t>
            </a:r>
            <a:r>
              <a:rPr lang="en-US" altLang="ja-JP" sz="2000" b="1" dirty="0" err="1">
                <a:solidFill>
                  <a:schemeClr val="tx1">
                    <a:lumMod val="75000"/>
                    <a:lumOff val="25000"/>
                  </a:schemeClr>
                </a:solidFill>
                <a:latin typeface="メイリオ" pitchFamily="50" charset="-128"/>
                <a:ea typeface="メイリオ" pitchFamily="50" charset="-128"/>
                <a:cs typeface="メイリオ" pitchFamily="50" charset="-128"/>
              </a:rPr>
              <a:t>Git</a:t>
            </a:r>
            <a:r>
              <a:rPr lang="ja-JP" altLang="en-US" sz="2000" b="1" dirty="0">
                <a:solidFill>
                  <a:schemeClr val="tx1">
                    <a:lumMod val="75000"/>
                    <a:lumOff val="25000"/>
                  </a:schemeClr>
                </a:solidFill>
                <a:latin typeface="メイリオ" pitchFamily="50" charset="-128"/>
                <a:ea typeface="メイリオ" pitchFamily="50" charset="-128"/>
                <a:cs typeface="メイリオ" pitchFamily="50" charset="-128"/>
              </a:rPr>
              <a:t>の場合</a:t>
            </a:r>
          </a:p>
        </p:txBody>
      </p:sp>
      <p:cxnSp>
        <p:nvCxnSpPr>
          <p:cNvPr id="10244" name="直線コネクタ 14"/>
          <p:cNvCxnSpPr>
            <a:cxnSpLocks noChangeShapeType="1"/>
          </p:cNvCxnSpPr>
          <p:nvPr/>
        </p:nvCxnSpPr>
        <p:spPr bwMode="auto">
          <a:xfrm>
            <a:off x="436563" y="1228725"/>
            <a:ext cx="8355012" cy="0"/>
          </a:xfrm>
          <a:prstGeom prst="line">
            <a:avLst/>
          </a:prstGeom>
          <a:noFill/>
          <a:ln w="28575">
            <a:solidFill>
              <a:srgbClr val="C00000"/>
            </a:solidFill>
            <a:round/>
            <a:headEnd/>
            <a:tailEnd/>
          </a:ln>
          <a:extLst>
            <a:ext uri="{909E8E84-426E-40dd-AFC4-6F175D3DCCD1}">
              <a14:hiddenFill xmlns="" xmlns:a14="http://schemas.microsoft.com/office/drawing/2010/main">
                <a:noFill/>
              </a14:hiddenFill>
            </a:ext>
          </a:extLst>
        </p:spPr>
      </p:cxnSp>
      <p:pic>
        <p:nvPicPr>
          <p:cNvPr id="10245" name="Picture 2" descr="C:\Users\stf00937\Desktop\図2.png"/>
          <p:cNvPicPr>
            <a:picLocks noChangeAspect="1" noChangeArrowheads="1"/>
          </p:cNvPicPr>
          <p:nvPr/>
        </p:nvPicPr>
        <p:blipFill>
          <a:blip r:embed="rId3" cstate="print">
            <a:lum bright="50000" contrast="-50000"/>
            <a:extLst>
              <a:ext uri="{28A0092B-C50C-407E-A947-70E740481C1C}">
                <a14:useLocalDpi xmlns="" xmlns:a14="http://schemas.microsoft.com/office/drawing/2010/main" val="0"/>
              </a:ext>
            </a:extLst>
          </a:blip>
          <a:srcRect/>
          <a:stretch>
            <a:fillRect/>
          </a:stretch>
        </p:blipFill>
        <p:spPr bwMode="auto">
          <a:xfrm>
            <a:off x="106363" y="1808163"/>
            <a:ext cx="9910762" cy="4462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6" name="Picture 6"/>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98438" y="3560763"/>
            <a:ext cx="3127375" cy="3108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雲形吹き出し 27"/>
          <p:cNvSpPr>
            <a:spLocks noChangeArrowheads="1"/>
          </p:cNvSpPr>
          <p:nvPr/>
        </p:nvSpPr>
        <p:spPr bwMode="auto">
          <a:xfrm>
            <a:off x="1577975" y="1273175"/>
            <a:ext cx="8023225" cy="3263900"/>
          </a:xfrm>
          <a:prstGeom prst="cloudCallout">
            <a:avLst>
              <a:gd name="adj1" fmla="val -35912"/>
              <a:gd name="adj2" fmla="val 66472"/>
            </a:avLst>
          </a:prstGeom>
          <a:solidFill>
            <a:schemeClr val="bg1"/>
          </a:solidFill>
          <a:ln w="19050">
            <a:solidFill>
              <a:schemeClr val="bg2"/>
            </a:solidFill>
            <a:round/>
            <a:headEnd/>
            <a:tailEnd/>
          </a:ln>
          <a:effectLst>
            <a:outerShdw blurRad="63500" dist="38100" dir="2700000" algn="tl" rotWithShape="0">
              <a:srgbClr val="000000">
                <a:alpha val="39999"/>
              </a:srgbClr>
            </a:outerShdw>
          </a:effectLst>
        </p:spPr>
        <p:txBody>
          <a:bodyPr wrap="none" anchor="ctr"/>
          <a:lstStyle/>
          <a:p>
            <a:pPr>
              <a:defRPr/>
            </a:pPr>
            <a:endParaRPr lang="en-US" altLang="ja-JP" sz="1600" dirty="0">
              <a:latin typeface="メイリオ" pitchFamily="50" charset="-128"/>
              <a:ea typeface="メイリオ" pitchFamily="50" charset="-128"/>
              <a:cs typeface="メイリオ" pitchFamily="50" charset="-128"/>
            </a:endParaRPr>
          </a:p>
          <a:p>
            <a:pPr>
              <a:defRPr/>
            </a:pPr>
            <a:r>
              <a:rPr lang="ja-JP" altLang="en-US" sz="1600" dirty="0">
                <a:latin typeface="メイリオ" pitchFamily="50" charset="-128"/>
                <a:ea typeface="メイリオ" pitchFamily="50" charset="-128"/>
                <a:cs typeface="メイリオ" pitchFamily="50" charset="-128"/>
              </a:rPr>
              <a:t>古いファイルを元に編集したファイルで、</a:t>
            </a:r>
            <a:endParaRPr lang="en-US" altLang="ja-JP" sz="1600" dirty="0">
              <a:latin typeface="メイリオ" pitchFamily="50" charset="-128"/>
              <a:ea typeface="メイリオ" pitchFamily="50" charset="-128"/>
              <a:cs typeface="メイリオ" pitchFamily="50" charset="-128"/>
            </a:endParaRPr>
          </a:p>
          <a:p>
            <a:pPr>
              <a:defRPr/>
            </a:pPr>
            <a:r>
              <a:rPr lang="ja-JP" altLang="en-US" sz="1600" dirty="0">
                <a:latin typeface="メイリオ" pitchFamily="50" charset="-128"/>
                <a:ea typeface="メイリオ" pitchFamily="50" charset="-128"/>
                <a:cs typeface="メイリオ" pitchFamily="50" charset="-128"/>
              </a:rPr>
              <a:t>他人の編集した最新ファイルを上書きしようとすると、</a:t>
            </a:r>
            <a:endParaRPr lang="en-US" altLang="ja-JP" sz="1600" dirty="0">
              <a:latin typeface="メイリオ" pitchFamily="50" charset="-128"/>
              <a:ea typeface="メイリオ" pitchFamily="50" charset="-128"/>
              <a:cs typeface="メイリオ" pitchFamily="50" charset="-128"/>
            </a:endParaRPr>
          </a:p>
          <a:p>
            <a:pPr>
              <a:defRPr/>
            </a:pPr>
            <a:r>
              <a:rPr lang="ja-JP" altLang="en-US" sz="1600" dirty="0">
                <a:latin typeface="メイリオ" pitchFamily="50" charset="-128"/>
                <a:ea typeface="メイリオ" pitchFamily="50" charset="-128"/>
                <a:cs typeface="メイリオ" pitchFamily="50" charset="-128"/>
              </a:rPr>
              <a:t>サーバにアップロードした時に警告が出ます。</a:t>
            </a:r>
            <a:endParaRPr lang="en-US" altLang="ja-JP" sz="1600" dirty="0">
              <a:latin typeface="メイリオ" pitchFamily="50" charset="-128"/>
              <a:ea typeface="メイリオ" pitchFamily="50" charset="-128"/>
              <a:cs typeface="メイリオ" pitchFamily="50" charset="-128"/>
            </a:endParaRPr>
          </a:p>
          <a:p>
            <a:pPr>
              <a:defRPr/>
            </a:pPr>
            <a:r>
              <a:rPr lang="ja-JP" altLang="en-US" sz="1600" dirty="0">
                <a:latin typeface="メイリオ" pitchFamily="50" charset="-128"/>
                <a:ea typeface="メイリオ" pitchFamily="50" charset="-128"/>
                <a:cs typeface="メイリオ" pitchFamily="50" charset="-128"/>
              </a:rPr>
              <a:t>そのため、知らず知らずのうちに他人の編集内容を</a:t>
            </a:r>
            <a:endParaRPr lang="en-US" altLang="ja-JP" sz="1600" dirty="0">
              <a:latin typeface="メイリオ" pitchFamily="50" charset="-128"/>
              <a:ea typeface="メイリオ" pitchFamily="50" charset="-128"/>
              <a:cs typeface="メイリオ" pitchFamily="50" charset="-128"/>
            </a:endParaRPr>
          </a:p>
          <a:p>
            <a:pPr>
              <a:defRPr/>
            </a:pPr>
            <a:r>
              <a:rPr lang="ja-JP" altLang="en-US" sz="1600" dirty="0">
                <a:latin typeface="メイリオ" pitchFamily="50" charset="-128"/>
                <a:ea typeface="メイリオ" pitchFamily="50" charset="-128"/>
                <a:cs typeface="メイリオ" pitchFamily="50" charset="-128"/>
              </a:rPr>
              <a:t>上書きしてしまうといった失敗は起こりません。</a:t>
            </a:r>
            <a:endParaRPr lang="en-US" altLang="ja-JP" sz="1600" dirty="0">
              <a:latin typeface="メイリオ" pitchFamily="50" charset="-128"/>
              <a:ea typeface="メイリオ" pitchFamily="50" charset="-128"/>
              <a:cs typeface="メイリオ" pitchFamily="50" charset="-128"/>
            </a:endParaRPr>
          </a:p>
          <a:p>
            <a:pPr>
              <a:defRPr/>
            </a:pP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この様に複数人が一気に修正を行っても反映できるので、</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a:p>
            <a:pPr>
              <a:defRPr/>
            </a:pPr>
            <a:r>
              <a:rPr lang="en-US" altLang="ja-JP" sz="1600" dirty="0">
                <a:solidFill>
                  <a:schemeClr val="tx1">
                    <a:lumMod val="95000"/>
                    <a:lumOff val="5000"/>
                  </a:schemeClr>
                </a:solidFill>
                <a:latin typeface="メイリオ" pitchFamily="50" charset="-128"/>
                <a:ea typeface="メイリオ" pitchFamily="50" charset="-128"/>
                <a:cs typeface="メイリオ" pitchFamily="50" charset="-128"/>
              </a:rPr>
              <a:t>AS8</a:t>
            </a:r>
            <a:r>
              <a:rPr lang="ja-JP" altLang="en-US" sz="1600" dirty="0" err="1">
                <a:solidFill>
                  <a:schemeClr val="tx1">
                    <a:lumMod val="95000"/>
                    <a:lumOff val="5000"/>
                  </a:schemeClr>
                </a:solidFill>
                <a:latin typeface="メイリオ" pitchFamily="50" charset="-128"/>
                <a:ea typeface="メイリオ" pitchFamily="50" charset="-128"/>
                <a:cs typeface="メイリオ" pitchFamily="50" charset="-128"/>
              </a:rPr>
              <a:t>のような</a:t>
            </a:r>
            <a:r>
              <a:rPr lang="ja-JP" altLang="en-US" sz="1600" dirty="0">
                <a:solidFill>
                  <a:schemeClr val="tx1">
                    <a:lumMod val="95000"/>
                    <a:lumOff val="5000"/>
                  </a:schemeClr>
                </a:solidFill>
                <a:latin typeface="メイリオ" pitchFamily="50" charset="-128"/>
                <a:ea typeface="メイリオ" pitchFamily="50" charset="-128"/>
                <a:cs typeface="メイリオ" pitchFamily="50" charset="-128"/>
              </a:rPr>
              <a:t>構築系案件で大活躍します。</a:t>
            </a:r>
            <a:endParaRPr lang="en-US" altLang="ja-JP" sz="1600" dirty="0">
              <a:solidFill>
                <a:schemeClr val="tx1">
                  <a:lumMod val="95000"/>
                  <a:lumOff val="5000"/>
                </a:schemeClr>
              </a:solidFill>
              <a:latin typeface="メイリオ" pitchFamily="50" charset="-128"/>
              <a:ea typeface="メイリオ" pitchFamily="50" charset="-128"/>
              <a:cs typeface="メイリオ" pitchFamily="50" charset="-128"/>
            </a:endParaRPr>
          </a:p>
        </p:txBody>
      </p:sp>
    </p:spTree>
    <p:extLst>
      <p:ext uri="{BB962C8B-B14F-4D97-AF65-F5344CB8AC3E}">
        <p14:creationId xmlns="" xmlns:p14="http://schemas.microsoft.com/office/powerpoint/2010/main" val="8033473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43</a:t>
            </a:fld>
            <a:endParaRPr kumimoji="1" lang="ja-JP" altLang="en-US"/>
          </a:p>
        </p:txBody>
      </p:sp>
      <p:sp>
        <p:nvSpPr>
          <p:cNvPr id="6" name="タイトル 1"/>
          <p:cNvSpPr txBox="1">
            <a:spLocks/>
          </p:cNvSpPr>
          <p:nvPr/>
        </p:nvSpPr>
        <p:spPr>
          <a:xfrm>
            <a:off x="0" y="2420888"/>
            <a:ext cx="9906000" cy="2808312"/>
          </a:xfrm>
          <a:prstGeom prst="rect">
            <a:avLst/>
          </a:prstGeom>
        </p:spPr>
        <p:txBody>
          <a:bodyPr>
            <a:noAutofit/>
          </a:bodyPr>
          <a:lstStyle/>
          <a:p>
            <a:pPr lvl="0" algn="ctr">
              <a:spcBef>
                <a:spcPct val="0"/>
              </a:spcBef>
            </a:pPr>
            <a:r>
              <a:rPr lang="en-US" altLang="ja-JP" sz="4800" b="1" dirty="0" err="1" smtClean="0">
                <a:latin typeface="+mj-lt"/>
                <a:ea typeface="+mj-ea"/>
                <a:cs typeface="+mj-cs"/>
              </a:rPr>
              <a:t>GitHub</a:t>
            </a:r>
            <a:r>
              <a:rPr lang="en-US" altLang="ja-JP" sz="4800" b="1" dirty="0" smtClean="0">
                <a:latin typeface="+mj-lt"/>
                <a:ea typeface="+mj-ea"/>
                <a:cs typeface="+mj-cs"/>
              </a:rPr>
              <a:t> </a:t>
            </a:r>
            <a:r>
              <a:rPr lang="ja-JP" altLang="en-US" sz="4800" b="1" dirty="0" smtClean="0">
                <a:latin typeface="+mj-lt"/>
                <a:ea typeface="+mj-ea"/>
                <a:cs typeface="+mj-cs"/>
              </a:rPr>
              <a:t>と </a:t>
            </a:r>
            <a:r>
              <a:rPr lang="en-US" altLang="ja-JP" sz="4800" b="1" dirty="0" err="1" smtClean="0">
                <a:latin typeface="+mj-lt"/>
                <a:ea typeface="+mj-ea"/>
                <a:cs typeface="+mj-cs"/>
              </a:rPr>
              <a:t>SourceTree</a:t>
            </a:r>
            <a:r>
              <a:rPr lang="en-US" altLang="ja-JP" sz="4800" b="1" dirty="0" smtClean="0">
                <a:latin typeface="+mj-lt"/>
                <a:ea typeface="+mj-ea"/>
                <a:cs typeface="+mj-cs"/>
              </a:rPr>
              <a:t> </a:t>
            </a:r>
          </a:p>
          <a:p>
            <a:pPr lvl="0" algn="ctr">
              <a:spcBef>
                <a:spcPct val="0"/>
              </a:spcBef>
            </a:pPr>
            <a:r>
              <a:rPr lang="ja-JP" altLang="en-US" sz="4800" b="1" dirty="0" err="1" smtClean="0">
                <a:latin typeface="+mj-lt"/>
                <a:ea typeface="+mj-ea"/>
                <a:cs typeface="+mj-cs"/>
              </a:rPr>
              <a:t>って</a:t>
            </a:r>
            <a:r>
              <a:rPr lang="ja-JP" altLang="en-US" sz="4800" b="1" dirty="0" smtClean="0">
                <a:latin typeface="+mj-lt"/>
                <a:ea typeface="+mj-ea"/>
                <a:cs typeface="+mj-cs"/>
              </a:rPr>
              <a:t>何？</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
        <p:nvSpPr>
          <p:cNvPr id="7" name="タイトル 1"/>
          <p:cNvSpPr txBox="1">
            <a:spLocks/>
          </p:cNvSpPr>
          <p:nvPr/>
        </p:nvSpPr>
        <p:spPr>
          <a:xfrm>
            <a:off x="3584848" y="4725144"/>
            <a:ext cx="6033120" cy="1512168"/>
          </a:xfrm>
          <a:prstGeom prst="rect">
            <a:avLst/>
          </a:prstGeom>
          <a:solidFill>
            <a:srgbClr val="FF00FF"/>
          </a:solidFill>
        </p:spPr>
        <p:txBody>
          <a:bodyPr>
            <a:noAutofit/>
          </a:bodyPr>
          <a:lstStyle/>
          <a:p>
            <a:pPr lvl="0">
              <a:lnSpc>
                <a:spcPct val="150000"/>
              </a:lnSpc>
              <a:spcBef>
                <a:spcPct val="0"/>
              </a:spcBef>
            </a:pPr>
            <a:r>
              <a:rPr lang="en-US" altLang="ja-JP" b="1" dirty="0" err="1" smtClean="0">
                <a:solidFill>
                  <a:schemeClr val="bg1"/>
                </a:solidFill>
                <a:latin typeface="+mj-lt"/>
                <a:ea typeface="+mj-ea"/>
                <a:cs typeface="+mj-cs"/>
              </a:rPr>
              <a:t>GitHub</a:t>
            </a:r>
            <a:r>
              <a:rPr lang="ja-JP" altLang="en-US" b="1" dirty="0" err="1" smtClean="0">
                <a:solidFill>
                  <a:schemeClr val="bg1"/>
                </a:solidFill>
                <a:latin typeface="+mj-lt"/>
                <a:ea typeface="+mj-ea"/>
                <a:cs typeface="+mj-cs"/>
              </a:rPr>
              <a:t>ｔ</a:t>
            </a:r>
            <a:r>
              <a:rPr lang="en-US" altLang="ja-JP" b="1" dirty="0" err="1" smtClean="0">
                <a:solidFill>
                  <a:schemeClr val="bg1"/>
                </a:solidFill>
                <a:latin typeface="+mj-lt"/>
                <a:ea typeface="+mj-ea"/>
                <a:cs typeface="+mj-cs"/>
              </a:rPr>
              <a:t>SourceTree</a:t>
            </a:r>
            <a:r>
              <a:rPr lang="ja-JP" altLang="en-US" b="1" dirty="0" err="1" smtClean="0">
                <a:solidFill>
                  <a:schemeClr val="bg1"/>
                </a:solidFill>
                <a:latin typeface="+mj-lt"/>
                <a:ea typeface="+mj-ea"/>
                <a:cs typeface="+mj-cs"/>
              </a:rPr>
              <a:t>って</a:t>
            </a:r>
            <a:r>
              <a:rPr lang="ja-JP" altLang="en-US" b="1" dirty="0" smtClean="0">
                <a:solidFill>
                  <a:schemeClr val="bg1"/>
                </a:solidFill>
                <a:latin typeface="+mj-lt"/>
                <a:ea typeface="+mj-ea"/>
                <a:cs typeface="+mj-cs"/>
              </a:rPr>
              <a:t>言われてもよくわからん！</a:t>
            </a:r>
            <a:endParaRPr lang="en-US" altLang="ja-JP" b="1" dirty="0" smtClean="0">
              <a:solidFill>
                <a:schemeClr val="bg1"/>
              </a:solidFill>
              <a:latin typeface="+mj-lt"/>
              <a:ea typeface="+mj-ea"/>
              <a:cs typeface="+mj-cs"/>
            </a:endParaRPr>
          </a:p>
          <a:p>
            <a:pPr lvl="0">
              <a:lnSpc>
                <a:spcPct val="150000"/>
              </a:lnSpc>
              <a:spcBef>
                <a:spcPct val="0"/>
              </a:spcBef>
            </a:pPr>
            <a:r>
              <a:rPr kumimoji="1" lang="ja-JP" altLang="en-US" b="1" i="0" u="none" strike="noStrike" kern="1200" cap="none" spc="0" normalizeH="0" baseline="0" noProof="0" dirty="0" smtClean="0">
                <a:ln>
                  <a:noFill/>
                </a:ln>
                <a:solidFill>
                  <a:schemeClr val="bg1"/>
                </a:solidFill>
                <a:effectLst/>
                <a:uLnTx/>
                <a:uFillTx/>
                <a:latin typeface="+mj-lt"/>
                <a:ea typeface="+mj-ea"/>
                <a:cs typeface="+mj-cs"/>
              </a:rPr>
              <a:t>それぞれ</a:t>
            </a:r>
            <a:r>
              <a:rPr lang="ja-JP" altLang="en-US" b="1" dirty="0" smtClean="0">
                <a:solidFill>
                  <a:schemeClr val="bg1"/>
                </a:solidFill>
                <a:latin typeface="+mj-lt"/>
                <a:ea typeface="+mj-ea"/>
                <a:cs typeface="+mj-cs"/>
              </a:rPr>
              <a:t>の関係性とかなんで</a:t>
            </a:r>
            <a:r>
              <a:rPr lang="en-US" altLang="ja-JP" b="1" dirty="0" err="1" smtClean="0">
                <a:solidFill>
                  <a:schemeClr val="bg1"/>
                </a:solidFill>
                <a:latin typeface="+mj-lt"/>
                <a:ea typeface="+mj-ea"/>
                <a:cs typeface="+mj-cs"/>
              </a:rPr>
              <a:t>SourceTree</a:t>
            </a:r>
            <a:r>
              <a:rPr lang="ja-JP" altLang="en-US" b="1" dirty="0" smtClean="0">
                <a:solidFill>
                  <a:schemeClr val="bg1"/>
                </a:solidFill>
                <a:latin typeface="+mj-lt"/>
                <a:ea typeface="+mj-ea"/>
                <a:cs typeface="+mj-cs"/>
              </a:rPr>
              <a:t>使う</a:t>
            </a:r>
            <a:r>
              <a:rPr lang="ja-JP" altLang="en-US" b="1" dirty="0" err="1" smtClean="0">
                <a:solidFill>
                  <a:schemeClr val="bg1"/>
                </a:solidFill>
                <a:latin typeface="+mj-lt"/>
                <a:ea typeface="+mj-ea"/>
                <a:cs typeface="+mj-cs"/>
              </a:rPr>
              <a:t>のん</a:t>
            </a:r>
            <a:r>
              <a:rPr lang="ja-JP" altLang="en-US" b="1" dirty="0" smtClean="0">
                <a:solidFill>
                  <a:schemeClr val="bg1"/>
                </a:solidFill>
                <a:latin typeface="+mj-lt"/>
                <a:ea typeface="+mj-ea"/>
                <a:cs typeface="+mj-cs"/>
              </a:rPr>
              <a:t>？</a:t>
            </a:r>
            <a:endParaRPr lang="en-US" altLang="ja-JP" b="1" dirty="0" smtClean="0">
              <a:solidFill>
                <a:schemeClr val="bg1"/>
              </a:solidFill>
              <a:latin typeface="+mj-lt"/>
              <a:ea typeface="+mj-ea"/>
              <a:cs typeface="+mj-cs"/>
            </a:endParaRPr>
          </a:p>
          <a:p>
            <a:pPr lvl="0">
              <a:lnSpc>
                <a:spcPct val="150000"/>
              </a:lnSpc>
              <a:spcBef>
                <a:spcPct val="0"/>
              </a:spcBef>
            </a:pPr>
            <a:r>
              <a:rPr kumimoji="1" lang="ja-JP" altLang="en-US" b="1" i="0" u="none" strike="noStrike" kern="1200" cap="none" spc="0" normalizeH="0" baseline="0" noProof="0" dirty="0" smtClean="0">
                <a:ln>
                  <a:noFill/>
                </a:ln>
                <a:solidFill>
                  <a:schemeClr val="bg1"/>
                </a:solidFill>
                <a:effectLst/>
                <a:uLnTx/>
                <a:uFillTx/>
                <a:latin typeface="+mj-lt"/>
                <a:ea typeface="+mj-ea"/>
                <a:cs typeface="+mj-cs"/>
              </a:rPr>
              <a:t>とか、まずそもそもなんなのってはなしをしていく。</a:t>
            </a:r>
            <a:endParaRPr kumimoji="1" lang="ja-JP" altLang="en-US" b="1" i="0" u="none" strike="noStrike" kern="1200" cap="none" spc="0" normalizeH="0" baseline="0" noProof="0" dirty="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44</a:t>
            </a:fld>
            <a:endParaRPr kumimoji="1" lang="ja-JP" altLang="en-US"/>
          </a:p>
        </p:txBody>
      </p:sp>
      <p:pic>
        <p:nvPicPr>
          <p:cNvPr id="1026" name="Picture 2" descr="C:\Users\stf00836\Desktop\11896524_752389361536941_7762343922870819899_o.jpg"/>
          <p:cNvPicPr>
            <a:picLocks noChangeAspect="1" noChangeArrowheads="1"/>
          </p:cNvPicPr>
          <p:nvPr/>
        </p:nvPicPr>
        <p:blipFill>
          <a:blip r:embed="rId3" cstate="print"/>
          <a:srcRect l="33264" t="18900" r="32717" b="20909"/>
          <a:stretch>
            <a:fillRect/>
          </a:stretch>
        </p:blipFill>
        <p:spPr bwMode="auto">
          <a:xfrm>
            <a:off x="3224808" y="1844824"/>
            <a:ext cx="3319884" cy="2936981"/>
          </a:xfrm>
          <a:prstGeom prst="rect">
            <a:avLst/>
          </a:prstGeom>
          <a:noFill/>
        </p:spPr>
      </p:pic>
      <p:sp>
        <p:nvSpPr>
          <p:cNvPr id="5" name="タイトル 4"/>
          <p:cNvSpPr>
            <a:spLocks noGrp="1"/>
          </p:cNvSpPr>
          <p:nvPr>
            <p:ph type="title"/>
          </p:nvPr>
        </p:nvSpPr>
        <p:spPr/>
        <p:txBody>
          <a:bodyPr/>
          <a:lstStyle/>
          <a:p>
            <a:endParaRPr kumimoji="1" lang="ja-JP" altLang="en-US"/>
          </a:p>
        </p:txBody>
      </p:sp>
      <p:sp>
        <p:nvSpPr>
          <p:cNvPr id="6" name="タイトル 1"/>
          <p:cNvSpPr txBox="1">
            <a:spLocks/>
          </p:cNvSpPr>
          <p:nvPr/>
        </p:nvSpPr>
        <p:spPr>
          <a:xfrm>
            <a:off x="3440832" y="5517232"/>
            <a:ext cx="6336704" cy="864096"/>
          </a:xfrm>
          <a:prstGeom prst="rect">
            <a:avLst/>
          </a:prstGeom>
          <a:solidFill>
            <a:srgbClr val="FF00FF"/>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小休止</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質問とか、飲み物もってくるとかご自由に</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smtClean="0"/>
              <a:t>Git</a:t>
            </a:r>
            <a:r>
              <a:rPr kumimoji="1" lang="ja-JP" altLang="en-US" dirty="0" smtClean="0"/>
              <a:t>導入方法</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a:t>
            </a:r>
            <a:r>
              <a:rPr kumimoji="1" lang="en-US" altLang="ja-JP" dirty="0" err="1" smtClean="0"/>
              <a:t>Git</a:t>
            </a:r>
            <a:r>
              <a:rPr kumimoji="1" lang="en-US" altLang="ja-JP" dirty="0" smtClean="0"/>
              <a:t> hub</a:t>
            </a:r>
            <a:r>
              <a:rPr kumimoji="1" lang="ja-JP" altLang="en-US" dirty="0" smtClean="0"/>
              <a:t>・</a:t>
            </a:r>
            <a:r>
              <a:rPr kumimoji="1" lang="en-US" altLang="ja-JP" dirty="0" smtClean="0"/>
              <a:t>source tree</a:t>
            </a:r>
            <a:r>
              <a:rPr kumimoji="1" lang="ja-JP" altLang="en-US" dirty="0" smtClean="0"/>
              <a:t>設定方法</a:t>
            </a:r>
            <a:r>
              <a:rPr kumimoji="1" lang="en-US" altLang="ja-JP" dirty="0" smtClean="0"/>
              <a:t>〜</a:t>
            </a:r>
            <a:endParaRPr kumimoji="1" lang="ja-JP" altLang="en-US" dirty="0"/>
          </a:p>
        </p:txBody>
      </p:sp>
    </p:spTree>
    <p:extLst>
      <p:ext uri="{BB962C8B-B14F-4D97-AF65-F5344CB8AC3E}">
        <p14:creationId xmlns="" xmlns:p14="http://schemas.microsoft.com/office/powerpoint/2010/main" val="3183929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558240" y="1592223"/>
            <a:ext cx="8810525" cy="563941"/>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smtClean="0"/>
              <a:t>GitHub</a:t>
            </a:r>
            <a:r>
              <a:rPr kumimoji="1" lang="ja-JP" altLang="en-US" dirty="0" smtClean="0"/>
              <a:t>公式サイト（</a:t>
            </a:r>
            <a:r>
              <a:rPr kumimoji="1" lang="en-US" altLang="ja-JP" dirty="0">
                <a:hlinkClick r:id="rId3"/>
              </a:rPr>
              <a:t>https://github.com/</a:t>
            </a:r>
            <a:r>
              <a:rPr kumimoji="1" lang="ja-JP" altLang="en-US" dirty="0" smtClean="0"/>
              <a:t>）にアクセス。</a:t>
            </a:r>
            <a:endParaRPr kumimoji="1" lang="ja-JP" altLang="en-US" dirty="0"/>
          </a:p>
        </p:txBody>
      </p:sp>
      <p:pic>
        <p:nvPicPr>
          <p:cNvPr id="7" name="図 6" descr="GitHub · Where software is built.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71912" y="3784763"/>
            <a:ext cx="6205600" cy="2873074"/>
          </a:xfrm>
          <a:prstGeom prst="rect">
            <a:avLst/>
          </a:prstGeom>
        </p:spPr>
      </p:pic>
      <p:sp>
        <p:nvSpPr>
          <p:cNvPr id="8" name="テキスト ボックス 7"/>
          <p:cNvSpPr txBox="1"/>
          <p:nvPr/>
        </p:nvSpPr>
        <p:spPr>
          <a:xfrm>
            <a:off x="856878" y="2259539"/>
            <a:ext cx="6635546" cy="1200328"/>
          </a:xfrm>
          <a:prstGeom prst="rect">
            <a:avLst/>
          </a:prstGeom>
          <a:noFill/>
        </p:spPr>
        <p:txBody>
          <a:bodyPr wrap="square" rtlCol="0">
            <a:spAutoFit/>
          </a:bodyPr>
          <a:lstStyle/>
          <a:p>
            <a:r>
              <a:rPr kumimoji="1" lang="en-US" altLang="ja-JP" sz="2400" dirty="0">
                <a:solidFill>
                  <a:schemeClr val="tx2"/>
                </a:solidFill>
              </a:rPr>
              <a:t>Pick a username</a:t>
            </a:r>
            <a:r>
              <a:rPr kumimoji="1" lang="ja-JP" altLang="en-US" sz="2400" dirty="0">
                <a:solidFill>
                  <a:schemeClr val="tx2"/>
                </a:solidFill>
              </a:rPr>
              <a:t>　</a:t>
            </a:r>
            <a:r>
              <a:rPr kumimoji="1" lang="en-US" altLang="ja-JP" sz="2400" dirty="0">
                <a:solidFill>
                  <a:schemeClr val="tx2"/>
                </a:solidFill>
              </a:rPr>
              <a:t>→</a:t>
            </a:r>
            <a:r>
              <a:rPr kumimoji="1" lang="ja-JP" altLang="en-US" sz="2400" dirty="0">
                <a:solidFill>
                  <a:schemeClr val="tx2"/>
                </a:solidFill>
              </a:rPr>
              <a:t>　ユーザー名</a:t>
            </a:r>
          </a:p>
          <a:p>
            <a:pPr lvl="1"/>
            <a:r>
              <a:rPr kumimoji="1" lang="en-US" altLang="ja-JP" sz="2400" dirty="0">
                <a:solidFill>
                  <a:schemeClr val="tx2"/>
                </a:solidFill>
              </a:rPr>
              <a:t>Your email</a:t>
            </a:r>
            <a:r>
              <a:rPr kumimoji="1" lang="ja-JP" altLang="en-US" sz="2400" dirty="0">
                <a:solidFill>
                  <a:schemeClr val="tx2"/>
                </a:solidFill>
              </a:rPr>
              <a:t>　</a:t>
            </a:r>
            <a:r>
              <a:rPr kumimoji="1" lang="en-US" altLang="ja-JP" sz="2400" dirty="0">
                <a:solidFill>
                  <a:schemeClr val="tx2"/>
                </a:solidFill>
              </a:rPr>
              <a:t>→</a:t>
            </a:r>
            <a:r>
              <a:rPr kumimoji="1" lang="ja-JP" altLang="en-US" sz="2400" dirty="0">
                <a:solidFill>
                  <a:schemeClr val="tx2"/>
                </a:solidFill>
              </a:rPr>
              <a:t>　メアド</a:t>
            </a:r>
          </a:p>
          <a:p>
            <a:r>
              <a:rPr kumimoji="1" lang="en-US" altLang="ja-JP" sz="2400" dirty="0">
                <a:solidFill>
                  <a:schemeClr val="tx2"/>
                </a:solidFill>
              </a:rPr>
              <a:t>Create a password</a:t>
            </a:r>
            <a:r>
              <a:rPr kumimoji="1" lang="ja-JP" altLang="en-US" sz="2400" dirty="0">
                <a:solidFill>
                  <a:schemeClr val="tx2"/>
                </a:solidFill>
              </a:rPr>
              <a:t>　</a:t>
            </a:r>
            <a:r>
              <a:rPr kumimoji="1" lang="en-US" altLang="ja-JP" sz="2400" dirty="0">
                <a:solidFill>
                  <a:schemeClr val="tx2"/>
                </a:solidFill>
              </a:rPr>
              <a:t>→</a:t>
            </a:r>
            <a:r>
              <a:rPr kumimoji="1" lang="ja-JP" altLang="en-US" sz="2400" dirty="0">
                <a:solidFill>
                  <a:schemeClr val="tx2"/>
                </a:solidFill>
              </a:rPr>
              <a:t>　</a:t>
            </a:r>
            <a:r>
              <a:rPr kumimoji="1" lang="ja-JP" altLang="en-US" sz="2400" dirty="0" smtClean="0">
                <a:solidFill>
                  <a:schemeClr val="tx2"/>
                </a:solidFill>
              </a:rPr>
              <a:t>パスワード</a:t>
            </a:r>
            <a:endParaRPr kumimoji="1" lang="ja-JP" altLang="en-US" sz="2400" dirty="0">
              <a:solidFill>
                <a:schemeClr val="tx2"/>
              </a:solidFill>
            </a:endParaRPr>
          </a:p>
        </p:txBody>
      </p:sp>
      <p:sp>
        <p:nvSpPr>
          <p:cNvPr id="9" name="テキスト ボックス 8"/>
          <p:cNvSpPr txBox="1"/>
          <p:nvPr/>
        </p:nvSpPr>
        <p:spPr>
          <a:xfrm>
            <a:off x="6573491" y="3710924"/>
            <a:ext cx="3104554" cy="2585323"/>
          </a:xfrm>
          <a:prstGeom prst="rect">
            <a:avLst/>
          </a:prstGeom>
          <a:noFill/>
        </p:spPr>
        <p:txBody>
          <a:bodyPr wrap="square" rtlCol="0">
            <a:spAutoFit/>
          </a:bodyPr>
          <a:lstStyle/>
          <a:p>
            <a:r>
              <a:rPr kumimoji="1" lang="ja-JP" altLang="en-US" dirty="0" smtClean="0">
                <a:solidFill>
                  <a:srgbClr val="073E87"/>
                </a:solidFill>
              </a:rPr>
              <a:t>パスワード</a:t>
            </a:r>
            <a:r>
              <a:rPr kumimoji="1" lang="ja-JP" altLang="en-US" dirty="0">
                <a:solidFill>
                  <a:srgbClr val="073E87"/>
                </a:solidFill>
              </a:rPr>
              <a:t>は、</a:t>
            </a:r>
            <a:r>
              <a:rPr kumimoji="1" lang="en-US" altLang="ja-JP" dirty="0">
                <a:solidFill>
                  <a:srgbClr val="073E87"/>
                </a:solidFill>
              </a:rPr>
              <a:t>7</a:t>
            </a:r>
            <a:r>
              <a:rPr kumimoji="1" lang="ja-JP" altLang="en-US" dirty="0">
                <a:solidFill>
                  <a:srgbClr val="073E87"/>
                </a:solidFill>
              </a:rPr>
              <a:t>文字以上で少なくても「</a:t>
            </a:r>
            <a:r>
              <a:rPr kumimoji="1" lang="en-US" altLang="ja-JP" dirty="0">
                <a:solidFill>
                  <a:srgbClr val="073E87"/>
                </a:solidFill>
              </a:rPr>
              <a:t>1</a:t>
            </a:r>
            <a:r>
              <a:rPr kumimoji="1" lang="ja-JP" altLang="en-US" dirty="0">
                <a:solidFill>
                  <a:srgbClr val="073E87"/>
                </a:solidFill>
              </a:rPr>
              <a:t>つの数字」</a:t>
            </a:r>
            <a:r>
              <a:rPr kumimoji="1" lang="ja-JP" altLang="en-US" dirty="0" smtClean="0">
                <a:solidFill>
                  <a:srgbClr val="073E87"/>
                </a:solidFill>
              </a:rPr>
              <a:t>と</a:t>
            </a:r>
            <a:endParaRPr kumimoji="1" lang="en-US" altLang="ja-JP" dirty="0" smtClean="0">
              <a:solidFill>
                <a:srgbClr val="073E87"/>
              </a:solidFill>
            </a:endParaRPr>
          </a:p>
          <a:p>
            <a:r>
              <a:rPr kumimoji="1" lang="ja-JP" altLang="en-US" dirty="0" smtClean="0">
                <a:solidFill>
                  <a:srgbClr val="073E87"/>
                </a:solidFill>
              </a:rPr>
              <a:t>「</a:t>
            </a:r>
            <a:r>
              <a:rPr kumimoji="1" lang="en-US" altLang="ja-JP" dirty="0">
                <a:solidFill>
                  <a:srgbClr val="073E87"/>
                </a:solidFill>
              </a:rPr>
              <a:t>1</a:t>
            </a:r>
            <a:r>
              <a:rPr kumimoji="1" lang="ja-JP" altLang="en-US" dirty="0">
                <a:solidFill>
                  <a:srgbClr val="073E87"/>
                </a:solidFill>
              </a:rPr>
              <a:t>つの小文字」を混ぜないとダメです！</a:t>
            </a:r>
          </a:p>
          <a:p>
            <a:endParaRPr kumimoji="1" lang="ja-JP" altLang="en-US" dirty="0">
              <a:solidFill>
                <a:srgbClr val="073E87"/>
              </a:solidFill>
            </a:endParaRPr>
          </a:p>
          <a:p>
            <a:r>
              <a:rPr kumimoji="1" lang="ja-JP" altLang="en-US" dirty="0">
                <a:solidFill>
                  <a:srgbClr val="073E87"/>
                </a:solidFill>
              </a:rPr>
              <a:t>すべての情報を入力して「</a:t>
            </a:r>
            <a:r>
              <a:rPr kumimoji="1" lang="en-US" altLang="ja-JP" dirty="0">
                <a:solidFill>
                  <a:srgbClr val="073E87"/>
                </a:solidFill>
              </a:rPr>
              <a:t>Sign up for </a:t>
            </a:r>
            <a:r>
              <a:rPr kumimoji="1" lang="en-US" altLang="ja-JP" dirty="0" err="1">
                <a:solidFill>
                  <a:srgbClr val="073E87"/>
                </a:solidFill>
              </a:rPr>
              <a:t>GitHub</a:t>
            </a:r>
            <a:r>
              <a:rPr kumimoji="1" lang="ja-JP" altLang="en-US" dirty="0">
                <a:solidFill>
                  <a:srgbClr val="073E87"/>
                </a:solidFill>
              </a:rPr>
              <a:t>」をクリックするとプラン選択のページに移行します。</a:t>
            </a:r>
          </a:p>
        </p:txBody>
      </p:sp>
    </p:spTree>
    <p:extLst>
      <p:ext uri="{BB962C8B-B14F-4D97-AF65-F5344CB8AC3E}">
        <p14:creationId xmlns="" xmlns:p14="http://schemas.microsoft.com/office/powerpoint/2010/main" val="22162369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smtClean="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262821" y="1592223"/>
            <a:ext cx="9384223"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a:t>Plan</a:t>
            </a:r>
            <a:r>
              <a:rPr kumimoji="1" lang="ja-JP" altLang="en-US" dirty="0"/>
              <a:t>の一番下にある「</a:t>
            </a:r>
            <a:r>
              <a:rPr kumimoji="1" lang="en-US" altLang="ja-JP" dirty="0"/>
              <a:t>Free</a:t>
            </a:r>
            <a:r>
              <a:rPr kumimoji="1" lang="ja-JP" altLang="en-US" dirty="0"/>
              <a:t>」のところのボタンをクリックすると「</a:t>
            </a:r>
            <a:r>
              <a:rPr kumimoji="1" lang="en-US" altLang="ja-JP" dirty="0"/>
              <a:t>Chosen</a:t>
            </a:r>
            <a:r>
              <a:rPr kumimoji="1" lang="ja-JP" altLang="en-US" dirty="0"/>
              <a:t>」に変わる</a:t>
            </a:r>
            <a:r>
              <a:rPr kumimoji="1" lang="ja-JP" altLang="en-US" dirty="0" smtClean="0"/>
              <a:t>ので、その</a:t>
            </a:r>
            <a:r>
              <a:rPr kumimoji="1" lang="ja-JP" altLang="en-US" dirty="0"/>
              <a:t>状態で「</a:t>
            </a:r>
            <a:r>
              <a:rPr kumimoji="1" lang="en-US" altLang="ja-JP" dirty="0"/>
              <a:t>Finish sign up</a:t>
            </a:r>
            <a:r>
              <a:rPr kumimoji="1" lang="ja-JP" altLang="en-US" dirty="0"/>
              <a:t>」を</a:t>
            </a:r>
            <a:r>
              <a:rPr kumimoji="1" lang="ja-JP" altLang="en-US" dirty="0" smtClean="0"/>
              <a:t>クリック。</a:t>
            </a:r>
            <a:endParaRPr kumimoji="1" lang="ja-JP" altLang="en-US" dirty="0"/>
          </a:p>
        </p:txBody>
      </p:sp>
      <p:pic>
        <p:nvPicPr>
          <p:cNvPr id="2" name="図 1"/>
          <p:cNvPicPr>
            <a:picLocks noChangeAspect="1"/>
          </p:cNvPicPr>
          <p:nvPr/>
        </p:nvPicPr>
        <p:blipFill>
          <a:blip r:embed="rId3" cstate="print"/>
          <a:stretch>
            <a:fillRect/>
          </a:stretch>
        </p:blipFill>
        <p:spPr>
          <a:xfrm>
            <a:off x="2526458" y="2449717"/>
            <a:ext cx="5104670" cy="4151545"/>
          </a:xfrm>
          <a:prstGeom prst="rect">
            <a:avLst/>
          </a:prstGeom>
        </p:spPr>
      </p:pic>
    </p:spTree>
    <p:extLst>
      <p:ext uri="{BB962C8B-B14F-4D97-AF65-F5344CB8AC3E}">
        <p14:creationId xmlns="" xmlns:p14="http://schemas.microsoft.com/office/powerpoint/2010/main" val="311585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558240" y="1592223"/>
            <a:ext cx="8810525" cy="59092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a:t>GitHub</a:t>
            </a:r>
            <a:r>
              <a:rPr kumimoji="1" lang="ja-JP" altLang="en-US" dirty="0"/>
              <a:t>内に自分のリポジトリが作成</a:t>
            </a:r>
            <a:r>
              <a:rPr kumimoji="1" lang="ja-JP" altLang="en-US" dirty="0" smtClean="0"/>
              <a:t>される。</a:t>
            </a:r>
            <a:endParaRPr kumimoji="1" lang="ja-JP" altLang="en-US" dirty="0"/>
          </a:p>
        </p:txBody>
      </p:sp>
      <p:pic>
        <p:nvPicPr>
          <p:cNvPr id="2" name="図 1"/>
          <p:cNvPicPr>
            <a:picLocks noChangeAspect="1"/>
          </p:cNvPicPr>
          <p:nvPr/>
        </p:nvPicPr>
        <p:blipFill>
          <a:blip r:embed="rId3" cstate="print"/>
          <a:stretch>
            <a:fillRect/>
          </a:stretch>
        </p:blipFill>
        <p:spPr>
          <a:xfrm>
            <a:off x="1777901" y="2481001"/>
            <a:ext cx="6458417" cy="4087965"/>
          </a:xfrm>
          <a:prstGeom prst="rect">
            <a:avLst/>
          </a:prstGeom>
        </p:spPr>
      </p:pic>
    </p:spTree>
    <p:extLst>
      <p:ext uri="{BB962C8B-B14F-4D97-AF65-F5344CB8AC3E}">
        <p14:creationId xmlns="" xmlns:p14="http://schemas.microsoft.com/office/powerpoint/2010/main" val="1538938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255949" y="1592222"/>
            <a:ext cx="9390103" cy="1509108"/>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新規登録が完了すると、最初に入力したメアドに下記のメールが</a:t>
            </a:r>
            <a:r>
              <a:rPr kumimoji="1" lang="ja-JP" altLang="en-US" dirty="0" smtClean="0"/>
              <a:t>送信されてくる。</a:t>
            </a:r>
            <a:endParaRPr kumimoji="1" lang="en-US" altLang="ja-JP" dirty="0" smtClean="0"/>
          </a:p>
          <a:p>
            <a:r>
              <a:rPr kumimoji="1" lang="ja-JP" altLang="en-US" dirty="0">
                <a:solidFill>
                  <a:srgbClr val="073E87"/>
                </a:solidFill>
              </a:rPr>
              <a:t>本文内にある</a:t>
            </a:r>
            <a:r>
              <a:rPr kumimoji="1" lang="en-US" altLang="ja-JP" dirty="0">
                <a:solidFill>
                  <a:srgbClr val="073E87"/>
                </a:solidFill>
              </a:rPr>
              <a:t>URL</a:t>
            </a:r>
            <a:r>
              <a:rPr kumimoji="1" lang="ja-JP" altLang="en-US" dirty="0">
                <a:solidFill>
                  <a:srgbClr val="073E87"/>
                </a:solidFill>
              </a:rPr>
              <a:t>をクリックして、メール認証を完了</a:t>
            </a:r>
            <a:r>
              <a:rPr kumimoji="1" lang="ja-JP" altLang="en-US" dirty="0" smtClean="0">
                <a:solidFill>
                  <a:srgbClr val="073E87"/>
                </a:solidFill>
              </a:rPr>
              <a:t>させる。</a:t>
            </a:r>
            <a:endParaRPr kumimoji="1" lang="ja-JP" altLang="en-US" dirty="0">
              <a:solidFill>
                <a:srgbClr val="073E87"/>
              </a:solidFill>
            </a:endParaRPr>
          </a:p>
        </p:txBody>
      </p:sp>
      <p:pic>
        <p:nvPicPr>
          <p:cNvPr id="7" name="図 6" descr="未読24092件   Yahoo メール.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95918" y="3552552"/>
            <a:ext cx="9250133" cy="2936075"/>
          </a:xfrm>
          <a:prstGeom prst="rect">
            <a:avLst/>
          </a:prstGeom>
        </p:spPr>
      </p:pic>
      <p:sp>
        <p:nvSpPr>
          <p:cNvPr id="8" name="正方形/長方形 7"/>
          <p:cNvSpPr/>
          <p:nvPr/>
        </p:nvSpPr>
        <p:spPr>
          <a:xfrm>
            <a:off x="467020" y="4268020"/>
            <a:ext cx="5618868" cy="694104"/>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 xmlns:p14="http://schemas.microsoft.com/office/powerpoint/2010/main" val="1960493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平と長島の</a:t>
            </a:r>
            <a:r>
              <a:rPr kumimoji="1" lang="en-US" altLang="ja-JP" dirty="0" err="1" smtClean="0"/>
              <a:t>Git</a:t>
            </a:r>
            <a:r>
              <a:rPr kumimoji="1" lang="ja-JP" altLang="en-US" dirty="0" smtClean="0"/>
              <a:t>歴</a:t>
            </a:r>
            <a:endParaRPr kumimoji="1" lang="ja-JP" altLang="en-US" dirty="0"/>
          </a:p>
        </p:txBody>
      </p:sp>
      <p:sp>
        <p:nvSpPr>
          <p:cNvPr id="4" name="テキスト プレースホルダ 3"/>
          <p:cNvSpPr>
            <a:spLocks noGrp="1"/>
          </p:cNvSpPr>
          <p:nvPr>
            <p:ph type="body" sz="quarter" idx="10"/>
          </p:nvPr>
        </p:nvSpPr>
        <p:spPr/>
        <p:txBody>
          <a:bodyPr/>
          <a:lstStyle/>
          <a:p>
            <a:pPr>
              <a:buFont typeface="Arial" pitchFamily="34" charset="0"/>
              <a:buChar char="•"/>
            </a:pPr>
            <a:r>
              <a:rPr lang="ja-JP" altLang="en-US" sz="2800" dirty="0" smtClean="0"/>
              <a:t>平</a:t>
            </a:r>
            <a:endParaRPr lang="en-US" altLang="ja-JP" sz="2800" dirty="0" smtClean="0"/>
          </a:p>
          <a:p>
            <a:pPr lvl="1">
              <a:buNone/>
            </a:pPr>
            <a:r>
              <a:rPr lang="en-US" altLang="ja-JP" sz="2000" dirty="0"/>
              <a:t>4</a:t>
            </a:r>
            <a:r>
              <a:rPr lang="ja-JP" altLang="en-US" sz="2000" dirty="0" smtClean="0"/>
              <a:t>月に</a:t>
            </a:r>
            <a:r>
              <a:rPr lang="en-US" altLang="ja-JP" sz="2000" dirty="0" smtClean="0"/>
              <a:t>AXA</a:t>
            </a:r>
            <a:r>
              <a:rPr lang="ja-JP" altLang="en-US" sz="2000" dirty="0"/>
              <a:t>案件で</a:t>
            </a:r>
            <a:r>
              <a:rPr lang="en-US" altLang="ja-JP" sz="2000" dirty="0" err="1" smtClean="0"/>
              <a:t>Git</a:t>
            </a:r>
            <a:r>
              <a:rPr lang="ja-JP" altLang="en-US" sz="2000" dirty="0" smtClean="0"/>
              <a:t>に出会う。</a:t>
            </a:r>
            <a:endParaRPr lang="en-US" altLang="ja-JP" sz="2000" dirty="0" smtClean="0"/>
          </a:p>
          <a:p>
            <a:pPr lvl="1">
              <a:buNone/>
            </a:pPr>
            <a:r>
              <a:rPr lang="ja-JP" altLang="en-US" sz="2000" dirty="0" smtClean="0"/>
              <a:t>初期</a:t>
            </a:r>
            <a:r>
              <a:rPr lang="ja-JP" altLang="en-US" sz="2000" dirty="0"/>
              <a:t>設定から</a:t>
            </a:r>
            <a:r>
              <a:rPr lang="en-US" altLang="ja-JP" sz="2000" dirty="0" err="1"/>
              <a:t>Git</a:t>
            </a:r>
            <a:r>
              <a:rPr lang="ja-JP" altLang="en-US" sz="2000" dirty="0"/>
              <a:t>のひととおりのコマンドを使ってます。 　　　</a:t>
            </a:r>
            <a:endParaRPr lang="en-US" altLang="ja-JP" sz="2000" dirty="0" smtClean="0"/>
          </a:p>
          <a:p>
            <a:pPr lvl="1">
              <a:buNone/>
            </a:pPr>
            <a:r>
              <a:rPr lang="ja-JP" altLang="en-US" dirty="0" smtClean="0"/>
              <a:t>（失敗</a:t>
            </a:r>
            <a:r>
              <a:rPr lang="ja-JP" altLang="en-US" dirty="0"/>
              <a:t>も</a:t>
            </a:r>
            <a:r>
              <a:rPr lang="ja-JP" altLang="en-US" dirty="0" err="1"/>
              <a:t>いくつかして</a:t>
            </a:r>
            <a:r>
              <a:rPr lang="ja-JP" altLang="en-US" dirty="0" smtClean="0"/>
              <a:t>おります</a:t>
            </a:r>
            <a:r>
              <a:rPr lang="en-US" altLang="ja-JP" dirty="0" smtClean="0"/>
              <a:t>…</a:t>
            </a:r>
            <a:r>
              <a:rPr lang="ja-JP" altLang="en-US" dirty="0" smtClean="0"/>
              <a:t>） </a:t>
            </a:r>
            <a:endParaRPr lang="en-US" altLang="ja-JP" dirty="0" smtClean="0"/>
          </a:p>
          <a:p>
            <a:pPr lvl="1">
              <a:buNone/>
            </a:pPr>
            <a:endParaRPr lang="en-US" altLang="ja-JP" sz="1800" dirty="0"/>
          </a:p>
          <a:p>
            <a:pPr>
              <a:buFont typeface="Arial" pitchFamily="34" charset="0"/>
              <a:buChar char="•"/>
            </a:pPr>
            <a:r>
              <a:rPr lang="ja-JP" altLang="en-US" sz="2800" dirty="0" smtClean="0"/>
              <a:t>長島</a:t>
            </a:r>
            <a:endParaRPr lang="en-US" altLang="ja-JP" sz="2800" dirty="0" smtClean="0"/>
          </a:p>
          <a:p>
            <a:pPr lvl="1">
              <a:buNone/>
            </a:pPr>
            <a:r>
              <a:rPr lang="ja-JP" altLang="en-US" sz="2000" dirty="0" smtClean="0"/>
              <a:t>去年の</a:t>
            </a:r>
            <a:r>
              <a:rPr lang="en-US" altLang="ja-JP" sz="2000" dirty="0" smtClean="0"/>
              <a:t>12</a:t>
            </a:r>
            <a:r>
              <a:rPr lang="ja-JP" altLang="en-US" sz="2000" dirty="0" smtClean="0"/>
              <a:t>月から</a:t>
            </a:r>
            <a:r>
              <a:rPr lang="ja-JP" altLang="ja-JP" sz="2000" dirty="0"/>
              <a:t>d</a:t>
            </a:r>
            <a:r>
              <a:rPr lang="en-US" altLang="ja-JP" sz="2000" dirty="0" err="1" smtClean="0"/>
              <a:t>ocomo</a:t>
            </a:r>
            <a:r>
              <a:rPr lang="ja-JP" altLang="en-US" sz="2000" dirty="0"/>
              <a:t>案件で</a:t>
            </a:r>
            <a:r>
              <a:rPr lang="en-US" altLang="ja-JP" sz="2000" dirty="0" err="1"/>
              <a:t>Git</a:t>
            </a:r>
            <a:r>
              <a:rPr lang="ja-JP" altLang="en-US" sz="2000" dirty="0"/>
              <a:t>を覚えました。</a:t>
            </a:r>
          </a:p>
          <a:p>
            <a:pPr lvl="1">
              <a:buNone/>
            </a:pPr>
            <a:r>
              <a:rPr lang="ja-JP" altLang="en-US" sz="2000" dirty="0" smtClean="0"/>
              <a:t>案件</a:t>
            </a:r>
            <a:r>
              <a:rPr lang="ja-JP" altLang="en-US" sz="2000" dirty="0"/>
              <a:t>ではフローの中でのいくつかのコマンドは使ってました。</a:t>
            </a:r>
          </a:p>
          <a:p>
            <a:pPr lvl="1">
              <a:buNone/>
            </a:pPr>
            <a:r>
              <a:rPr lang="ja-JP" altLang="en-US" sz="2000" dirty="0" smtClean="0"/>
              <a:t>常駐先</a:t>
            </a:r>
            <a:r>
              <a:rPr lang="ja-JP" altLang="en-US" sz="2000" dirty="0"/>
              <a:t>で</a:t>
            </a:r>
            <a:r>
              <a:rPr lang="ja-JP" altLang="en-US" sz="2000" dirty="0" smtClean="0"/>
              <a:t>は別のバージョン管理システム（サブバーション）を使ってます</a:t>
            </a:r>
            <a:r>
              <a:rPr lang="ja-JP" altLang="en-US" sz="2000" dirty="0"/>
              <a:t>。</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endParaRPr kumimoji="1" lang="en-US" altLang="ja-JP" sz="3600" dirty="0" smtClean="0">
              <a:solidFill>
                <a:schemeClr val="bg1"/>
              </a:solidFill>
            </a:endParaRPr>
          </a:p>
        </p:txBody>
      </p:sp>
      <p:sp>
        <p:nvSpPr>
          <p:cNvPr id="4" name="コンテンツ プレースホルダー 1"/>
          <p:cNvSpPr txBox="1">
            <a:spLocks/>
          </p:cNvSpPr>
          <p:nvPr/>
        </p:nvSpPr>
        <p:spPr>
          <a:xfrm>
            <a:off x="255949" y="1592223"/>
            <a:ext cx="9406101" cy="1287584"/>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表示されているメアドで間違いなければ右側にある「</a:t>
            </a:r>
            <a:r>
              <a:rPr kumimoji="1" lang="en-US" altLang="ja-JP" dirty="0"/>
              <a:t>Confirm</a:t>
            </a:r>
            <a:r>
              <a:rPr kumimoji="1" lang="ja-JP" altLang="en-US" dirty="0"/>
              <a:t>」を</a:t>
            </a:r>
            <a:r>
              <a:rPr kumimoji="1" lang="ja-JP" altLang="en-US" dirty="0" smtClean="0"/>
              <a:t>クリックし、メアド</a:t>
            </a:r>
            <a:r>
              <a:rPr kumimoji="1" lang="ja-JP" altLang="en-US" dirty="0"/>
              <a:t>の</a:t>
            </a:r>
            <a:r>
              <a:rPr kumimoji="1" lang="ja-JP" altLang="en-US" dirty="0" smtClean="0"/>
              <a:t>認証を完了させる。</a:t>
            </a:r>
            <a:endParaRPr kumimoji="1" lang="ja-JP" altLang="en-US" dirty="0"/>
          </a:p>
          <a:p>
            <a:r>
              <a:rPr kumimoji="1" lang="ja-JP" altLang="en-US" dirty="0" smtClean="0"/>
              <a:t>メアドを複数追加したい時も、ここで追加していく。</a:t>
            </a:r>
            <a:endParaRPr kumimoji="1" lang="ja-JP" altLang="en-US" dirty="0"/>
          </a:p>
        </p:txBody>
      </p:sp>
      <p:pic>
        <p:nvPicPr>
          <p:cNvPr id="5" name="図 4"/>
          <p:cNvPicPr>
            <a:picLocks noChangeAspect="1"/>
          </p:cNvPicPr>
          <p:nvPr/>
        </p:nvPicPr>
        <p:blipFill>
          <a:blip r:embed="rId3" cstate="print"/>
          <a:stretch>
            <a:fillRect/>
          </a:stretch>
        </p:blipFill>
        <p:spPr>
          <a:xfrm>
            <a:off x="1628655" y="3112517"/>
            <a:ext cx="6769650" cy="3492446"/>
          </a:xfrm>
          <a:prstGeom prst="rect">
            <a:avLst/>
          </a:prstGeom>
        </p:spPr>
      </p:pic>
    </p:spTree>
    <p:extLst>
      <p:ext uri="{BB962C8B-B14F-4D97-AF65-F5344CB8AC3E}">
        <p14:creationId xmlns="" xmlns:p14="http://schemas.microsoft.com/office/powerpoint/2010/main" val="1282213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558240" y="1592223"/>
            <a:ext cx="8810525"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smtClean="0"/>
              <a:t>Sourcetree</a:t>
            </a:r>
            <a:r>
              <a:rPr kumimoji="1" lang="ja-JP" altLang="en-US" dirty="0" smtClean="0"/>
              <a:t>公式サイト（</a:t>
            </a:r>
            <a:r>
              <a:rPr kumimoji="1" lang="en-US" altLang="ja-JP" dirty="0" smtClean="0">
                <a:hlinkClick r:id="rId3"/>
              </a:rPr>
              <a:t>https://www.sourcetreeapp.com/</a:t>
            </a:r>
            <a:r>
              <a:rPr kumimoji="1" lang="ja-JP" altLang="en-US" dirty="0" smtClean="0"/>
              <a:t>）からインストーラーをダウンロード。</a:t>
            </a:r>
            <a:endParaRPr kumimoji="1" lang="ja-JP" altLang="en-US" dirty="0"/>
          </a:p>
        </p:txBody>
      </p:sp>
      <p:pic>
        <p:nvPicPr>
          <p:cNvPr id="6" name="図 5" descr="Free Mercurial and Git Client for Windows and Mac   Atlassian SourceTree.png"/>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511859" y="2481000"/>
            <a:ext cx="8899422" cy="4120262"/>
          </a:xfrm>
          <a:prstGeom prst="rect">
            <a:avLst/>
          </a:prstGeom>
        </p:spPr>
      </p:pic>
    </p:spTree>
    <p:extLst>
      <p:ext uri="{BB962C8B-B14F-4D97-AF65-F5344CB8AC3E}">
        <p14:creationId xmlns="" xmlns:p14="http://schemas.microsoft.com/office/powerpoint/2010/main" val="2967925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stretch>
            <a:fillRect/>
          </a:stretch>
        </p:blipFill>
        <p:spPr>
          <a:xfrm>
            <a:off x="1932502" y="2221974"/>
            <a:ext cx="6073583" cy="4395405"/>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インストーラーを立ち上げ、「</a:t>
            </a:r>
            <a:r>
              <a:rPr kumimoji="1" lang="en-US" altLang="ja-JP" dirty="0" smtClean="0"/>
              <a:t>Next</a:t>
            </a:r>
            <a:r>
              <a:rPr kumimoji="1" lang="ja-JP" altLang="en-US" dirty="0" smtClean="0"/>
              <a:t>」を押す。</a:t>
            </a:r>
            <a:endParaRPr kumimoji="1" lang="ja-JP" altLang="en-US" dirty="0"/>
          </a:p>
        </p:txBody>
      </p:sp>
    </p:spTree>
    <p:extLst>
      <p:ext uri="{BB962C8B-B14F-4D97-AF65-F5344CB8AC3E}">
        <p14:creationId xmlns="" xmlns:p14="http://schemas.microsoft.com/office/powerpoint/2010/main" val="21907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stretch>
            <a:fillRect/>
          </a:stretch>
        </p:blipFill>
        <p:spPr>
          <a:xfrm>
            <a:off x="1932502" y="2227650"/>
            <a:ext cx="6070448" cy="4393136"/>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必要であれば保存先を変更して、「</a:t>
            </a:r>
            <a:r>
              <a:rPr kumimoji="1" lang="en-US" altLang="ja-JP" dirty="0" smtClean="0"/>
              <a:t>Next</a:t>
            </a:r>
            <a:r>
              <a:rPr kumimoji="1" lang="ja-JP" altLang="en-US" dirty="0" smtClean="0"/>
              <a:t>」を押す。</a:t>
            </a:r>
            <a:endParaRPr kumimoji="1" lang="ja-JP" altLang="en-US" dirty="0"/>
          </a:p>
        </p:txBody>
      </p:sp>
    </p:spTree>
    <p:extLst>
      <p:ext uri="{BB962C8B-B14F-4D97-AF65-F5344CB8AC3E}">
        <p14:creationId xmlns="" xmlns:p14="http://schemas.microsoft.com/office/powerpoint/2010/main" val="1813640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stretch>
            <a:fillRect/>
          </a:stretch>
        </p:blipFill>
        <p:spPr>
          <a:xfrm>
            <a:off x="1932503" y="2177796"/>
            <a:ext cx="6134627" cy="4439583"/>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en-US" altLang="ja-JP" dirty="0" smtClean="0"/>
              <a:t>install</a:t>
            </a:r>
            <a:r>
              <a:rPr kumimoji="1" lang="ja-JP" altLang="en-US" dirty="0" smtClean="0"/>
              <a:t>」を押して、インストールスタート。</a:t>
            </a:r>
            <a:endParaRPr kumimoji="1" lang="ja-JP" altLang="en-US" dirty="0"/>
          </a:p>
        </p:txBody>
      </p:sp>
    </p:spTree>
    <p:extLst>
      <p:ext uri="{BB962C8B-B14F-4D97-AF65-F5344CB8AC3E}">
        <p14:creationId xmlns="" xmlns:p14="http://schemas.microsoft.com/office/powerpoint/2010/main" val="3994280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stretch>
            <a:fillRect/>
          </a:stretch>
        </p:blipFill>
        <p:spPr>
          <a:xfrm>
            <a:off x="1932502" y="2238280"/>
            <a:ext cx="6073583" cy="4395405"/>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smtClean="0">
                <a:solidFill>
                  <a:schemeClr val="bg1"/>
                </a:solidFill>
              </a:rPr>
              <a:t>S</a:t>
            </a:r>
            <a:r>
              <a:rPr kumimoji="1" lang="en-US" altLang="ja-JP" sz="3600" dirty="0" err="1" smtClean="0">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ja-JP" altLang="ja-JP" dirty="0" smtClean="0"/>
              <a:t>F</a:t>
            </a:r>
            <a:r>
              <a:rPr kumimoji="1" lang="en-US" altLang="ja-JP" dirty="0" err="1" smtClean="0"/>
              <a:t>inish</a:t>
            </a:r>
            <a:r>
              <a:rPr kumimoji="1" lang="ja-JP" altLang="en-US" dirty="0" smtClean="0"/>
              <a:t>」を押すと</a:t>
            </a:r>
            <a:r>
              <a:rPr kumimoji="1" lang="ja-JP" altLang="ja-JP" dirty="0" smtClean="0"/>
              <a:t>S</a:t>
            </a:r>
            <a:r>
              <a:rPr kumimoji="1" lang="en-US" altLang="ja-JP" dirty="0" err="1" smtClean="0"/>
              <a:t>ourceTree</a:t>
            </a:r>
            <a:r>
              <a:rPr kumimoji="1" lang="ja-JP" altLang="en-US" dirty="0" smtClean="0"/>
              <a:t>が立ち上がる。</a:t>
            </a:r>
            <a:endParaRPr kumimoji="1" lang="ja-JP" altLang="en-US" dirty="0"/>
          </a:p>
        </p:txBody>
      </p:sp>
    </p:spTree>
    <p:extLst>
      <p:ext uri="{BB962C8B-B14F-4D97-AF65-F5344CB8AC3E}">
        <p14:creationId xmlns="" xmlns:p14="http://schemas.microsoft.com/office/powerpoint/2010/main" val="2966015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stretch>
            <a:fillRect/>
          </a:stretch>
        </p:blipFill>
        <p:spPr>
          <a:xfrm>
            <a:off x="2318999" y="2573508"/>
            <a:ext cx="5438450" cy="4104352"/>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smtClean="0">
                <a:solidFill>
                  <a:schemeClr val="bg1"/>
                </a:solidFill>
              </a:rPr>
              <a:t>S</a:t>
            </a:r>
            <a:r>
              <a:rPr kumimoji="1" lang="en-US" altLang="ja-JP" sz="3600" dirty="0" err="1" smtClean="0">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3770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a:t>Git</a:t>
            </a:r>
            <a:r>
              <a:rPr kumimoji="1" lang="ja-JP" altLang="en-US" dirty="0"/>
              <a:t>がインストールされてないか、インストール済みの</a:t>
            </a:r>
            <a:r>
              <a:rPr kumimoji="1" lang="en-US" altLang="ja-JP" dirty="0" err="1"/>
              <a:t>Git</a:t>
            </a:r>
            <a:r>
              <a:rPr kumimoji="1" lang="ja-JP" altLang="en-US" dirty="0"/>
              <a:t>が見つからなかったときにこれが表示される。</a:t>
            </a:r>
            <a:r>
              <a:rPr kumimoji="1" lang="en-US" altLang="ja-JP" dirty="0" err="1"/>
              <a:t>Git</a:t>
            </a:r>
            <a:r>
              <a:rPr kumimoji="1" lang="ja-JP" altLang="en-US" dirty="0"/>
              <a:t>を使うので一番上をクリックする。</a:t>
            </a:r>
            <a:endParaRPr kumimoji="1" lang="ja-JP" altLang="en-US" dirty="0" smtClean="0"/>
          </a:p>
        </p:txBody>
      </p:sp>
    </p:spTree>
    <p:extLst>
      <p:ext uri="{BB962C8B-B14F-4D97-AF65-F5344CB8AC3E}">
        <p14:creationId xmlns="" xmlns:p14="http://schemas.microsoft.com/office/powerpoint/2010/main" val="40580326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stretch>
            <a:fillRect/>
          </a:stretch>
        </p:blipFill>
        <p:spPr>
          <a:xfrm>
            <a:off x="2643655" y="2781216"/>
            <a:ext cx="4873412" cy="3838199"/>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3770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a:t>Mercurial</a:t>
            </a:r>
            <a:r>
              <a:rPr kumimoji="1" lang="ja-JP" altLang="en-US" dirty="0"/>
              <a:t>がインストールされてないか、インストール済みの</a:t>
            </a:r>
            <a:r>
              <a:rPr kumimoji="1" lang="en-US" altLang="ja-JP" dirty="0"/>
              <a:t>Mercurial</a:t>
            </a:r>
            <a:r>
              <a:rPr kumimoji="1" lang="ja-JP" altLang="en-US" dirty="0"/>
              <a:t>が見つからなかったときにこれが表示される</a:t>
            </a:r>
            <a:r>
              <a:rPr kumimoji="1" lang="ja-JP" altLang="en-US" dirty="0" smtClean="0"/>
              <a:t>。</a:t>
            </a:r>
            <a:endParaRPr kumimoji="1" lang="en-US" altLang="ja-JP" dirty="0" smtClean="0"/>
          </a:p>
          <a:p>
            <a:r>
              <a:rPr kumimoji="1" lang="ja-JP" altLang="en-US" dirty="0" smtClean="0"/>
              <a:t>今回は</a:t>
            </a:r>
            <a:r>
              <a:rPr kumimoji="1" lang="en-US" altLang="ja-JP" dirty="0" smtClean="0"/>
              <a:t>Mercurial</a:t>
            </a:r>
            <a:r>
              <a:rPr kumimoji="1" lang="ja-JP" altLang="en-US" dirty="0"/>
              <a:t>は使わないので一番下</a:t>
            </a:r>
            <a:r>
              <a:rPr kumimoji="1" lang="ja-JP" altLang="en-US" dirty="0" smtClean="0"/>
              <a:t>を押す。</a:t>
            </a:r>
            <a:endParaRPr kumimoji="1" lang="ja-JP" altLang="en-US" dirty="0"/>
          </a:p>
        </p:txBody>
      </p:sp>
    </p:spTree>
    <p:extLst>
      <p:ext uri="{BB962C8B-B14F-4D97-AF65-F5344CB8AC3E}">
        <p14:creationId xmlns="" xmlns:p14="http://schemas.microsoft.com/office/powerpoint/2010/main" val="2913131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smtClean="0"/>
              <a:t>Full</a:t>
            </a:r>
            <a:r>
              <a:rPr kumimoji="1" lang="ja-JP" altLang="en-US" dirty="0" smtClean="0"/>
              <a:t> </a:t>
            </a:r>
            <a:r>
              <a:rPr kumimoji="1" lang="en-US" altLang="ja-JP" dirty="0" smtClean="0"/>
              <a:t>Name</a:t>
            </a:r>
            <a:r>
              <a:rPr kumimoji="1" lang="ja-JP" altLang="en-US" dirty="0" smtClean="0"/>
              <a:t>と</a:t>
            </a:r>
            <a:r>
              <a:rPr kumimoji="1" lang="en-US" altLang="ja-JP" dirty="0" smtClean="0"/>
              <a:t>Email address</a:t>
            </a:r>
            <a:r>
              <a:rPr kumimoji="1" lang="ja-JP" altLang="en-US" dirty="0" smtClean="0"/>
              <a:t>を入力。</a:t>
            </a:r>
            <a:endParaRPr kumimoji="1" lang="en-US" altLang="ja-JP" dirty="0" smtClean="0"/>
          </a:p>
          <a:p>
            <a:pPr marL="0" indent="0">
              <a:buNone/>
            </a:pPr>
            <a:r>
              <a:rPr kumimoji="1" lang="ja-JP" altLang="ja-JP" dirty="0"/>
              <a:t>　</a:t>
            </a:r>
            <a:r>
              <a:rPr kumimoji="1" lang="ja-JP" altLang="en-US" dirty="0"/>
              <a:t> </a:t>
            </a:r>
            <a:r>
              <a:rPr kumimoji="1" lang="en-US" altLang="ja-JP" dirty="0" smtClean="0"/>
              <a:t>※</a:t>
            </a:r>
            <a:r>
              <a:rPr kumimoji="1" lang="en-US" altLang="en-US" dirty="0" smtClean="0"/>
              <a:t>Full Name</a:t>
            </a:r>
            <a:r>
              <a:rPr kumimoji="1" lang="ja-JP" altLang="en-US" dirty="0" smtClean="0"/>
              <a:t>は作業履歴に残る名前。</a:t>
            </a:r>
            <a:endParaRPr kumimoji="1" lang="ja-JP" altLang="en-US" dirty="0"/>
          </a:p>
        </p:txBody>
      </p:sp>
      <p:pic>
        <p:nvPicPr>
          <p:cNvPr id="2" name="図 1"/>
          <p:cNvPicPr>
            <a:picLocks noChangeAspect="1"/>
          </p:cNvPicPr>
          <p:nvPr/>
        </p:nvPicPr>
        <p:blipFill>
          <a:blip r:embed="rId3" cstate="print"/>
          <a:stretch>
            <a:fillRect/>
          </a:stretch>
        </p:blipFill>
        <p:spPr>
          <a:xfrm>
            <a:off x="3033481" y="2482792"/>
            <a:ext cx="4226992" cy="4150892"/>
          </a:xfrm>
          <a:prstGeom prst="rect">
            <a:avLst/>
          </a:prstGeom>
        </p:spPr>
      </p:pic>
    </p:spTree>
    <p:extLst>
      <p:ext uri="{BB962C8B-B14F-4D97-AF65-F5344CB8AC3E}">
        <p14:creationId xmlns="" xmlns:p14="http://schemas.microsoft.com/office/powerpoint/2010/main" val="26327035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stretch>
            <a:fillRect/>
          </a:stretch>
        </p:blipFill>
        <p:spPr>
          <a:xfrm>
            <a:off x="1932502" y="2238280"/>
            <a:ext cx="6073583" cy="4395405"/>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ja-JP" altLang="ja-JP" dirty="0" smtClean="0"/>
              <a:t>F</a:t>
            </a:r>
            <a:r>
              <a:rPr kumimoji="1" lang="en-US" altLang="ja-JP" dirty="0" err="1" smtClean="0"/>
              <a:t>inish</a:t>
            </a:r>
            <a:r>
              <a:rPr kumimoji="1" lang="ja-JP" altLang="en-US" dirty="0" smtClean="0"/>
              <a:t>」を押すと</a:t>
            </a:r>
            <a:r>
              <a:rPr kumimoji="1" lang="en-US" altLang="ja-JP" dirty="0" err="1" smtClean="0"/>
              <a:t>sourcetree</a:t>
            </a:r>
            <a:r>
              <a:rPr kumimoji="1" lang="ja-JP" altLang="en-US" dirty="0" smtClean="0"/>
              <a:t>が立ち上がる。</a:t>
            </a:r>
            <a:endParaRPr kumimoji="1" lang="ja-JP" altLang="en-US" dirty="0"/>
          </a:p>
        </p:txBody>
      </p:sp>
    </p:spTree>
    <p:extLst>
      <p:ext uri="{BB962C8B-B14F-4D97-AF65-F5344CB8AC3E}">
        <p14:creationId xmlns="" xmlns:p14="http://schemas.microsoft.com/office/powerpoint/2010/main" val="2690982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6</a:t>
            </a:fld>
            <a:endParaRPr kumimoji="1" lang="ja-JP" altLang="en-US"/>
          </a:p>
        </p:txBody>
      </p:sp>
      <p:pic>
        <p:nvPicPr>
          <p:cNvPr id="1026" name="Picture 2" descr="C:\Users\stf00836\Desktop\11896524_752389361536941_7762343922870819899_o.jpg"/>
          <p:cNvPicPr>
            <a:picLocks noChangeAspect="1" noChangeArrowheads="1"/>
          </p:cNvPicPr>
          <p:nvPr/>
        </p:nvPicPr>
        <p:blipFill>
          <a:blip r:embed="rId3" cstate="print"/>
          <a:srcRect l="33264" t="18900" r="32717" b="20909"/>
          <a:stretch>
            <a:fillRect/>
          </a:stretch>
        </p:blipFill>
        <p:spPr bwMode="auto">
          <a:xfrm>
            <a:off x="200472" y="4149080"/>
            <a:ext cx="2708140" cy="2395793"/>
          </a:xfrm>
          <a:prstGeom prst="rect">
            <a:avLst/>
          </a:prstGeom>
          <a:noFill/>
        </p:spPr>
      </p:pic>
      <p:sp>
        <p:nvSpPr>
          <p:cNvPr id="2" name="タイトル 1"/>
          <p:cNvSpPr>
            <a:spLocks noGrp="1"/>
          </p:cNvSpPr>
          <p:nvPr>
            <p:ph type="title"/>
          </p:nvPr>
        </p:nvSpPr>
        <p:spPr>
          <a:xfrm>
            <a:off x="15552" y="1052736"/>
            <a:ext cx="9906000" cy="2808312"/>
          </a:xfrm>
        </p:spPr>
        <p:txBody>
          <a:bodyPr>
            <a:noAutofit/>
          </a:bodyPr>
          <a:lstStyle/>
          <a:p>
            <a:pPr algn="ctr">
              <a:lnSpc>
                <a:spcPct val="150000"/>
              </a:lnSpc>
            </a:pPr>
            <a:r>
              <a:rPr kumimoji="1" lang="ja-JP" altLang="en-US" sz="4000" dirty="0" smtClean="0"/>
              <a:t>前提として</a:t>
            </a:r>
            <a:r>
              <a:rPr lang="ja-JP" altLang="en-US" sz="4000" dirty="0" smtClean="0"/>
              <a:t>・・・</a:t>
            </a:r>
            <a:r>
              <a:rPr lang="en-US" altLang="ja-JP" sz="4000" dirty="0" smtClean="0"/>
              <a:t/>
            </a:r>
            <a:br>
              <a:rPr lang="en-US" altLang="ja-JP" sz="4000" dirty="0" smtClean="0"/>
            </a:br>
            <a:r>
              <a:rPr lang="en-US" altLang="ja-JP" sz="4000" dirty="0" smtClean="0"/>
              <a:t>Windows</a:t>
            </a:r>
            <a:r>
              <a:rPr lang="ja-JP" altLang="en-US" sz="4000" dirty="0" smtClean="0"/>
              <a:t>にフォーカスして進めます！</a:t>
            </a:r>
            <a:r>
              <a:rPr lang="en-US" altLang="ja-JP" sz="4000" dirty="0" smtClean="0"/>
              <a:t/>
            </a:r>
            <a:br>
              <a:rPr lang="en-US" altLang="ja-JP" sz="4000" dirty="0" smtClean="0"/>
            </a:br>
            <a:r>
              <a:rPr lang="en-US" altLang="ja-JP" sz="2000" dirty="0"/>
              <a:t>※members</a:t>
            </a:r>
            <a:r>
              <a:rPr lang="ja-JP" altLang="en-US" sz="2000" dirty="0"/>
              <a:t>内では、</a:t>
            </a:r>
            <a:r>
              <a:rPr lang="en-US" altLang="ja-JP" sz="2000" dirty="0"/>
              <a:t>Windows</a:t>
            </a:r>
            <a:r>
              <a:rPr lang="ja-JP" altLang="en-US" sz="2000" dirty="0"/>
              <a:t>ユーザーの方がほとんどです</a:t>
            </a:r>
            <a:r>
              <a:rPr lang="ja-JP" altLang="en-US" sz="2000" dirty="0" smtClean="0"/>
              <a:t>し・・・！</a:t>
            </a:r>
            <a:r>
              <a:rPr lang="en-US" altLang="ja-JP" sz="2000" dirty="0" smtClean="0"/>
              <a:t>w</a:t>
            </a:r>
            <a:br>
              <a:rPr lang="en-US" altLang="ja-JP" sz="2000" dirty="0" smtClean="0"/>
            </a:br>
            <a:r>
              <a:rPr lang="en-US" altLang="ja-JP" dirty="0" smtClean="0"/>
              <a:t>Mac</a:t>
            </a:r>
            <a:r>
              <a:rPr lang="ja-JP" altLang="en-US" dirty="0" smtClean="0"/>
              <a:t>で入れたい方は・・・ググってください！</a:t>
            </a:r>
            <a:r>
              <a:rPr lang="en-US" altLang="ja-JP" dirty="0" smtClean="0"/>
              <a:t>w</a:t>
            </a:r>
            <a:endParaRPr kumimoji="1" lang="ja-JP" altLang="en-US" dirty="0"/>
          </a:p>
        </p:txBody>
      </p:sp>
    </p:spTree>
    <p:extLst>
      <p:ext uri="{BB962C8B-B14F-4D97-AF65-F5344CB8AC3E}">
        <p14:creationId xmlns="" xmlns:p14="http://schemas.microsoft.com/office/powerpoint/2010/main" val="28111209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3770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特定の拡張子やフォルダをバージョン管理時に除外するように共通設定を登録しておこうか？と聞いてくれている</a:t>
            </a:r>
            <a:r>
              <a:rPr kumimoji="1" lang="ja-JP" altLang="en-US" dirty="0" smtClean="0"/>
              <a:t>。</a:t>
            </a:r>
            <a:endParaRPr kumimoji="1" lang="en-US" altLang="ja-JP" dirty="0" smtClean="0"/>
          </a:p>
          <a:p>
            <a:r>
              <a:rPr kumimoji="1" lang="ja-JP" altLang="en-US" dirty="0" smtClean="0"/>
              <a:t>これ</a:t>
            </a:r>
            <a:r>
              <a:rPr kumimoji="1" lang="ja-JP" altLang="en-US" dirty="0"/>
              <a:t>は後で変更できる</a:t>
            </a:r>
            <a:r>
              <a:rPr kumimoji="1" lang="ja-JP" altLang="en-US" dirty="0" smtClean="0"/>
              <a:t>ので一旦「</a:t>
            </a:r>
            <a:r>
              <a:rPr kumimoji="1" lang="en-US" altLang="ja-JP" dirty="0" smtClean="0"/>
              <a:t>Yes</a:t>
            </a:r>
            <a:r>
              <a:rPr kumimoji="1" lang="ja-JP" altLang="en-US" dirty="0" smtClean="0"/>
              <a:t>」を</a:t>
            </a:r>
            <a:r>
              <a:rPr kumimoji="1" lang="en-US" altLang="en-US" dirty="0" smtClean="0"/>
              <a:t>選択</a:t>
            </a:r>
            <a:r>
              <a:rPr kumimoji="1" lang="ja-JP" altLang="en-US" dirty="0" smtClean="0"/>
              <a:t>。</a:t>
            </a:r>
            <a:endParaRPr kumimoji="1" lang="ja-JP" altLang="en-US" dirty="0"/>
          </a:p>
        </p:txBody>
      </p:sp>
      <p:pic>
        <p:nvPicPr>
          <p:cNvPr id="2" name="図 1"/>
          <p:cNvPicPr>
            <a:picLocks noChangeAspect="1"/>
          </p:cNvPicPr>
          <p:nvPr/>
        </p:nvPicPr>
        <p:blipFill>
          <a:blip r:embed="rId3" cstate="print"/>
          <a:stretch>
            <a:fillRect/>
          </a:stretch>
        </p:blipFill>
        <p:spPr>
          <a:xfrm>
            <a:off x="1540123" y="2992576"/>
            <a:ext cx="6810375" cy="3098800"/>
          </a:xfrm>
          <a:prstGeom prst="rect">
            <a:avLst/>
          </a:prstGeom>
        </p:spPr>
      </p:pic>
      <p:sp>
        <p:nvSpPr>
          <p:cNvPr id="5" name="正方形/長方形 4"/>
          <p:cNvSpPr/>
          <p:nvPr/>
        </p:nvSpPr>
        <p:spPr>
          <a:xfrm>
            <a:off x="5924910" y="5477774"/>
            <a:ext cx="1242922" cy="500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27967520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5316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a:t>SSH Client Configuration</a:t>
            </a:r>
            <a:r>
              <a:rPr kumimoji="1" lang="ja-JP" altLang="en-US" dirty="0"/>
              <a:t>っていうのは、</a:t>
            </a:r>
            <a:r>
              <a:rPr kumimoji="1" lang="en-US" altLang="ja-JP" dirty="0" err="1"/>
              <a:t>Git</a:t>
            </a:r>
            <a:r>
              <a:rPr kumimoji="1" lang="ja-JP" altLang="en-US" dirty="0"/>
              <a:t>は</a:t>
            </a:r>
            <a:r>
              <a:rPr kumimoji="1" lang="en-US" altLang="ja-JP" dirty="0"/>
              <a:t>SSH</a:t>
            </a:r>
            <a:r>
              <a:rPr kumimoji="1" lang="ja-JP" altLang="en-US" dirty="0"/>
              <a:t>で通信できるからどのクライアント使って通信するか設定してねってこと</a:t>
            </a:r>
            <a:r>
              <a:rPr kumimoji="1" lang="ja-JP" altLang="en-US" dirty="0" smtClean="0"/>
              <a:t>。</a:t>
            </a:r>
            <a:r>
              <a:rPr kumimoji="1" lang="en-US" altLang="ja-JP" dirty="0" err="1" smtClean="0"/>
              <a:t>PuTTY</a:t>
            </a:r>
            <a:r>
              <a:rPr kumimoji="1" lang="ja-JP" altLang="en-US" dirty="0" smtClean="0"/>
              <a:t>が推奨</a:t>
            </a:r>
            <a:r>
              <a:rPr kumimoji="1" lang="ja-JP" altLang="en-US" dirty="0"/>
              <a:t>されて</a:t>
            </a:r>
            <a:r>
              <a:rPr kumimoji="1" lang="ja-JP" altLang="en-US" dirty="0" smtClean="0"/>
              <a:t>いるため、</a:t>
            </a:r>
            <a:r>
              <a:rPr kumimoji="1" lang="ja-JP" altLang="en-US" dirty="0"/>
              <a:t>その</a:t>
            </a:r>
            <a:r>
              <a:rPr kumimoji="1" lang="ja-JP" altLang="en-US" dirty="0" smtClean="0"/>
              <a:t>まま「</a:t>
            </a:r>
            <a:r>
              <a:rPr kumimoji="1" lang="en-US" altLang="ja-JP" dirty="0" smtClean="0"/>
              <a:t>Next</a:t>
            </a:r>
            <a:r>
              <a:rPr kumimoji="1" lang="ja-JP" altLang="en-US" dirty="0" smtClean="0"/>
              <a:t>」を</a:t>
            </a:r>
            <a:r>
              <a:rPr kumimoji="1" lang="ja-JP" altLang="en-US" dirty="0"/>
              <a:t>押す。</a:t>
            </a:r>
          </a:p>
        </p:txBody>
      </p:sp>
      <p:pic>
        <p:nvPicPr>
          <p:cNvPr id="2" name="図 1"/>
          <p:cNvPicPr>
            <a:picLocks noChangeAspect="1"/>
          </p:cNvPicPr>
          <p:nvPr/>
        </p:nvPicPr>
        <p:blipFill>
          <a:blip r:embed="rId3" cstate="print"/>
          <a:stretch>
            <a:fillRect/>
          </a:stretch>
        </p:blipFill>
        <p:spPr>
          <a:xfrm>
            <a:off x="3056850" y="2753902"/>
            <a:ext cx="3877093" cy="3807292"/>
          </a:xfrm>
          <a:prstGeom prst="rect">
            <a:avLst/>
          </a:prstGeom>
        </p:spPr>
      </p:pic>
    </p:spTree>
    <p:extLst>
      <p:ext uri="{BB962C8B-B14F-4D97-AF65-F5344CB8AC3E}">
        <p14:creationId xmlns="" xmlns:p14="http://schemas.microsoft.com/office/powerpoint/2010/main" val="36135623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smtClean="0"/>
              <a:t>SSH</a:t>
            </a:r>
            <a:r>
              <a:rPr kumimoji="1" lang="ja-JP" altLang="en-US" dirty="0" smtClean="0"/>
              <a:t> </a:t>
            </a:r>
            <a:r>
              <a:rPr kumimoji="1" lang="en-US" altLang="ja-JP" dirty="0" smtClean="0"/>
              <a:t>key</a:t>
            </a:r>
            <a:r>
              <a:rPr kumimoji="1" lang="ja-JP" altLang="en-US" dirty="0" smtClean="0"/>
              <a:t>を持っているか？と聞かれるが、こちらは後ほど対応するので、今は「</a:t>
            </a:r>
            <a:r>
              <a:rPr kumimoji="1" lang="en-US" altLang="ja-JP" dirty="0" smtClean="0"/>
              <a:t>No</a:t>
            </a:r>
            <a:r>
              <a:rPr kumimoji="1" lang="ja-JP" altLang="en-US" dirty="0" smtClean="0"/>
              <a:t>」を押す。</a:t>
            </a:r>
            <a:endParaRPr kumimoji="1" lang="en-US" altLang="ja-JP" dirty="0" smtClean="0"/>
          </a:p>
        </p:txBody>
      </p:sp>
      <p:pic>
        <p:nvPicPr>
          <p:cNvPr id="2" name="図 1"/>
          <p:cNvPicPr>
            <a:picLocks noChangeAspect="1"/>
          </p:cNvPicPr>
          <p:nvPr/>
        </p:nvPicPr>
        <p:blipFill>
          <a:blip r:embed="rId3" cstate="print"/>
          <a:stretch>
            <a:fillRect/>
          </a:stretch>
        </p:blipFill>
        <p:spPr>
          <a:xfrm>
            <a:off x="1692275" y="3567363"/>
            <a:ext cx="6507692" cy="1765300"/>
          </a:xfrm>
          <a:prstGeom prst="rect">
            <a:avLst/>
          </a:prstGeom>
        </p:spPr>
      </p:pic>
      <p:sp>
        <p:nvSpPr>
          <p:cNvPr id="6" name="コンテンツ プレースホルダー 1"/>
          <p:cNvSpPr txBox="1">
            <a:spLocks/>
          </p:cNvSpPr>
          <p:nvPr/>
        </p:nvSpPr>
        <p:spPr>
          <a:xfrm>
            <a:off x="597628" y="2244033"/>
            <a:ext cx="9035549"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kumimoji="1" lang="en-US" altLang="ja-JP" dirty="0" smtClean="0"/>
              <a:t>※SSH key</a:t>
            </a:r>
            <a:r>
              <a:rPr kumimoji="1" lang="ja-JP" altLang="en-US" dirty="0" smtClean="0"/>
              <a:t>：安全にデータを通信するための鍵。</a:t>
            </a:r>
            <a:r>
              <a:rPr kumimoji="1" lang="en-US" altLang="ja-JP" dirty="0" smtClean="0"/>
              <a:t>2</a:t>
            </a:r>
            <a:r>
              <a:rPr kumimoji="1" lang="ja-JP" altLang="en-US" dirty="0" smtClean="0"/>
              <a:t>つで一組の鍵ファイルを作成し、一方をサーバー側、もう一歩ををーカル側に置いておく。</a:t>
            </a:r>
            <a:endParaRPr kumimoji="1" lang="ja-JP" altLang="en-US" dirty="0"/>
          </a:p>
        </p:txBody>
      </p:sp>
    </p:spTree>
    <p:extLst>
      <p:ext uri="{BB962C8B-B14F-4D97-AF65-F5344CB8AC3E}">
        <p14:creationId xmlns="" xmlns:p14="http://schemas.microsoft.com/office/powerpoint/2010/main" val="10271067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pic>
        <p:nvPicPr>
          <p:cNvPr id="2" name="図 1"/>
          <p:cNvPicPr>
            <a:picLocks noChangeAspect="1"/>
          </p:cNvPicPr>
          <p:nvPr/>
        </p:nvPicPr>
        <p:blipFill>
          <a:blip r:embed="rId3" cstate="print"/>
          <a:stretch>
            <a:fillRect/>
          </a:stretch>
        </p:blipFill>
        <p:spPr>
          <a:xfrm>
            <a:off x="2681773" y="2176584"/>
            <a:ext cx="4537646" cy="4455953"/>
          </a:xfrm>
          <a:prstGeom prst="rect">
            <a:avLst/>
          </a:prstGeom>
        </p:spPr>
      </p:pic>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先ほど作成した</a:t>
            </a:r>
            <a:r>
              <a:rPr kumimoji="1" lang="en-US" altLang="ja-JP" dirty="0" err="1" smtClean="0"/>
              <a:t>github</a:t>
            </a:r>
            <a:r>
              <a:rPr kumimoji="1" lang="ja-JP" altLang="en-US" dirty="0" smtClean="0"/>
              <a:t>のユーザー名とパスワードを入力する。</a:t>
            </a:r>
            <a:endParaRPr kumimoji="1" lang="en-US" altLang="ja-JP" dirty="0" smtClean="0"/>
          </a:p>
        </p:txBody>
      </p:sp>
      <p:sp>
        <p:nvSpPr>
          <p:cNvPr id="8" name="正方形/長方形 7"/>
          <p:cNvSpPr/>
          <p:nvPr/>
        </p:nvSpPr>
        <p:spPr>
          <a:xfrm>
            <a:off x="2681773" y="4192438"/>
            <a:ext cx="4537646" cy="828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23606262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 公開鍵・秘密鍵の作成＆登録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en-US" altLang="ja-JP" dirty="0" smtClean="0"/>
              <a:t> </a:t>
            </a:r>
            <a:r>
              <a:rPr kumimoji="1" lang="en-US" altLang="ja-JP" dirty="0" err="1" smtClean="0"/>
              <a:t>SourceTree</a:t>
            </a:r>
            <a:r>
              <a:rPr kumimoji="1" lang="en-US" altLang="ja-JP" dirty="0" smtClean="0"/>
              <a:t> </a:t>
            </a:r>
            <a:r>
              <a:rPr kumimoji="1" lang="ja-JP" altLang="en-US" dirty="0" smtClean="0"/>
              <a:t>」を立ち上げる。</a:t>
            </a:r>
            <a:endParaRPr kumimoji="1" lang="en-US" altLang="ja-JP" dirty="0" smtClean="0"/>
          </a:p>
          <a:p>
            <a:r>
              <a:rPr kumimoji="1" lang="ja-JP" altLang="en-US" dirty="0" smtClean="0"/>
              <a:t>「ツール」を押し、「</a:t>
            </a:r>
            <a:r>
              <a:rPr kumimoji="1" lang="en-US" altLang="ja-JP" dirty="0" smtClean="0"/>
              <a:t>SSH</a:t>
            </a:r>
            <a:r>
              <a:rPr kumimoji="1" lang="ja-JP" altLang="en-US" dirty="0" smtClean="0"/>
              <a:t>　キーの作成</a:t>
            </a:r>
            <a:r>
              <a:rPr kumimoji="1" lang="en-US" altLang="ja-JP" dirty="0" smtClean="0"/>
              <a:t>/</a:t>
            </a:r>
            <a:r>
              <a:rPr kumimoji="1" lang="ja-JP" altLang="en-US" dirty="0" smtClean="0"/>
              <a:t>インポート」。</a:t>
            </a:r>
            <a:endParaRPr kumimoji="1" lang="en-US" altLang="ja-JP" dirty="0" smtClean="0"/>
          </a:p>
        </p:txBody>
      </p:sp>
      <p:pic>
        <p:nvPicPr>
          <p:cNvPr id="4098" name="Picture 2" descr="f:id:dameleon:20130321184103j:plain"/>
          <p:cNvPicPr>
            <a:picLocks noChangeAspect="1" noChangeArrowheads="1"/>
          </p:cNvPicPr>
          <p:nvPr/>
        </p:nvPicPr>
        <p:blipFill>
          <a:blip r:embed="rId3" cstate="print"/>
          <a:srcRect/>
          <a:stretch>
            <a:fillRect/>
          </a:stretch>
        </p:blipFill>
        <p:spPr bwMode="auto">
          <a:xfrm>
            <a:off x="2288659" y="2529669"/>
            <a:ext cx="5087144" cy="3895725"/>
          </a:xfrm>
          <a:prstGeom prst="rect">
            <a:avLst/>
          </a:prstGeom>
          <a:noFill/>
        </p:spPr>
      </p:pic>
    </p:spTree>
    <p:extLst>
      <p:ext uri="{BB962C8B-B14F-4D97-AF65-F5344CB8AC3E}">
        <p14:creationId xmlns="" xmlns:p14="http://schemas.microsoft.com/office/powerpoint/2010/main" val="38235849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 公開</a:t>
            </a:r>
            <a:r>
              <a:rPr kumimoji="1" lang="ja-JP" altLang="en-US" sz="3600" dirty="0">
                <a:solidFill>
                  <a:schemeClr val="bg1"/>
                </a:solidFill>
              </a:rPr>
              <a:t>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en-US" altLang="ja-JP" dirty="0" smtClean="0"/>
              <a:t>Generate</a:t>
            </a:r>
            <a:r>
              <a:rPr kumimoji="1" lang="ja-JP" altLang="en-US" dirty="0" smtClean="0"/>
              <a:t>」を押して、マウスでグリグリ</a:t>
            </a:r>
            <a:r>
              <a:rPr kumimoji="1" lang="en-US" altLang="ja-JP" dirty="0" smtClean="0"/>
              <a:t>〜</a:t>
            </a:r>
            <a:r>
              <a:rPr kumimoji="1" lang="ja-JP" altLang="en-US" dirty="0" smtClean="0"/>
              <a:t>。</a:t>
            </a:r>
            <a:endParaRPr kumimoji="1" lang="en-US" altLang="ja-JP" dirty="0" smtClean="0"/>
          </a:p>
        </p:txBody>
      </p:sp>
      <p:pic>
        <p:nvPicPr>
          <p:cNvPr id="2" name="図 1"/>
          <p:cNvPicPr>
            <a:picLocks noChangeAspect="1"/>
          </p:cNvPicPr>
          <p:nvPr/>
        </p:nvPicPr>
        <p:blipFill>
          <a:blip r:embed="rId3" cstate="print"/>
          <a:stretch>
            <a:fillRect/>
          </a:stretch>
        </p:blipFill>
        <p:spPr>
          <a:xfrm>
            <a:off x="2667887" y="2303096"/>
            <a:ext cx="5587113" cy="4297779"/>
          </a:xfrm>
          <a:prstGeom prst="rect">
            <a:avLst/>
          </a:prstGeom>
        </p:spPr>
      </p:pic>
    </p:spTree>
    <p:extLst>
      <p:ext uri="{BB962C8B-B14F-4D97-AF65-F5344CB8AC3E}">
        <p14:creationId xmlns="" xmlns:p14="http://schemas.microsoft.com/office/powerpoint/2010/main" val="41903737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a:t>
            </a:r>
            <a:r>
              <a:rPr kumimoji="1" lang="ja-JP" altLang="en-US" sz="3600" dirty="0">
                <a:solidFill>
                  <a:schemeClr val="bg1"/>
                </a:solidFill>
              </a:rPr>
              <a:t> </a:t>
            </a:r>
            <a:r>
              <a:rPr kumimoji="1" lang="ja-JP" altLang="en-US" sz="3600" dirty="0" smtClean="0">
                <a:solidFill>
                  <a:schemeClr val="bg1"/>
                </a:solidFill>
              </a:rPr>
              <a:t>公開</a:t>
            </a:r>
            <a:r>
              <a:rPr kumimoji="1" lang="ja-JP" altLang="en-US" sz="3600" dirty="0">
                <a:solidFill>
                  <a:schemeClr val="bg1"/>
                </a:solidFill>
              </a:rPr>
              <a:t>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生成された公開鍵をコピーしておくと楽なのでコピーしておく。</a:t>
            </a:r>
            <a:endParaRPr kumimoji="1" lang="en-US" altLang="ja-JP" dirty="0" smtClean="0"/>
          </a:p>
        </p:txBody>
      </p:sp>
      <p:pic>
        <p:nvPicPr>
          <p:cNvPr id="37890" name="Picture 2" descr="f:id:dameleon:20130321184109j:plain"/>
          <p:cNvPicPr>
            <a:picLocks noChangeAspect="1" noChangeArrowheads="1"/>
          </p:cNvPicPr>
          <p:nvPr/>
        </p:nvPicPr>
        <p:blipFill>
          <a:blip r:embed="rId3" cstate="print"/>
          <a:srcRect/>
          <a:stretch>
            <a:fillRect/>
          </a:stretch>
        </p:blipFill>
        <p:spPr bwMode="auto">
          <a:xfrm>
            <a:off x="2373380" y="2521043"/>
            <a:ext cx="5087144" cy="3895725"/>
          </a:xfrm>
          <a:prstGeom prst="rect">
            <a:avLst/>
          </a:prstGeom>
          <a:noFill/>
        </p:spPr>
      </p:pic>
      <p:sp>
        <p:nvSpPr>
          <p:cNvPr id="10" name="正方形/長方形 9"/>
          <p:cNvSpPr/>
          <p:nvPr/>
        </p:nvSpPr>
        <p:spPr>
          <a:xfrm>
            <a:off x="2580423" y="3331882"/>
            <a:ext cx="4537646" cy="6937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3850128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41772" cy="646331"/>
          </a:xfrm>
          <a:prstGeom prst="rect">
            <a:avLst/>
          </a:prstGeom>
          <a:noFill/>
        </p:spPr>
        <p:txBody>
          <a:bodyPr wrap="none" rtlCol="0">
            <a:spAutoFit/>
          </a:bodyPr>
          <a:lstStyle/>
          <a:p>
            <a:r>
              <a:rPr kumimoji="1" lang="ja-JP" altLang="en-US" sz="3600" dirty="0" smtClean="0">
                <a:solidFill>
                  <a:schemeClr val="bg1"/>
                </a:solidFill>
              </a:rPr>
              <a:t>３ 公開</a:t>
            </a:r>
            <a:r>
              <a:rPr kumimoji="1" lang="ja-JP" altLang="en-US" sz="3600" dirty="0">
                <a:solidFill>
                  <a:schemeClr val="bg1"/>
                </a:solidFill>
              </a:rPr>
              <a:t>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まずは、公開鍵の保存と登録をする。</a:t>
            </a:r>
            <a:endParaRPr kumimoji="1" lang="en-US" altLang="ja-JP" dirty="0" smtClean="0"/>
          </a:p>
          <a:p>
            <a:r>
              <a:rPr kumimoji="1" lang="ja-JP" altLang="en-US" dirty="0" smtClean="0"/>
              <a:t>自分の好きなところに</a:t>
            </a:r>
            <a:r>
              <a:rPr kumimoji="1" lang="en-US" altLang="ja-JP" dirty="0"/>
              <a:t>putty</a:t>
            </a:r>
            <a:r>
              <a:rPr kumimoji="1" lang="ja-JP" altLang="en-US" dirty="0" smtClean="0"/>
              <a:t>フォルダを作成し、</a:t>
            </a:r>
            <a:endParaRPr kumimoji="1" lang="en-US" altLang="ja-JP" dirty="0" smtClean="0"/>
          </a:p>
          <a:p>
            <a:pPr marL="0" indent="0">
              <a:buNone/>
            </a:pPr>
            <a:r>
              <a:rPr kumimoji="1" lang="ja-JP" altLang="ja-JP" dirty="0"/>
              <a:t>　</a:t>
            </a:r>
            <a:r>
              <a:rPr kumimoji="1" lang="ja-JP" altLang="en-US" dirty="0" smtClean="0"/>
              <a:t>　「</a:t>
            </a:r>
            <a:r>
              <a:rPr kumimoji="1" lang="en-US" altLang="ja-JP" dirty="0" err="1" smtClean="0"/>
              <a:t>id_rsa.pub</a:t>
            </a:r>
            <a:r>
              <a:rPr kumimoji="1" lang="ja-JP" altLang="en-US" dirty="0" smtClean="0"/>
              <a:t>」という名前をつけて保存。</a:t>
            </a:r>
            <a:endParaRPr kumimoji="1" lang="en-US" altLang="ja-JP" dirty="0" smtClean="0"/>
          </a:p>
        </p:txBody>
      </p:sp>
      <p:pic>
        <p:nvPicPr>
          <p:cNvPr id="8" name="Picture 2" descr="f:id:dameleon:20130321184109j:plain"/>
          <p:cNvPicPr>
            <a:picLocks noChangeAspect="1" noChangeArrowheads="1"/>
          </p:cNvPicPr>
          <p:nvPr/>
        </p:nvPicPr>
        <p:blipFill>
          <a:blip r:embed="rId3" cstate="print"/>
          <a:srcRect/>
          <a:stretch>
            <a:fillRect/>
          </a:stretch>
        </p:blipFill>
        <p:spPr bwMode="auto">
          <a:xfrm>
            <a:off x="2654550" y="3024424"/>
            <a:ext cx="4789788" cy="3668010"/>
          </a:xfrm>
          <a:prstGeom prst="rect">
            <a:avLst/>
          </a:prstGeom>
          <a:noFill/>
        </p:spPr>
      </p:pic>
      <p:sp>
        <p:nvSpPr>
          <p:cNvPr id="11" name="正方形/長方形 10"/>
          <p:cNvSpPr/>
          <p:nvPr/>
        </p:nvSpPr>
        <p:spPr>
          <a:xfrm>
            <a:off x="4999606" y="5687361"/>
            <a:ext cx="1118378" cy="25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線吹き出し 1 (枠付き) 12"/>
          <p:cNvSpPr/>
          <p:nvPr/>
        </p:nvSpPr>
        <p:spPr>
          <a:xfrm flipH="1">
            <a:off x="489904" y="5190704"/>
            <a:ext cx="1592257" cy="478118"/>
          </a:xfrm>
          <a:prstGeom prst="borderCallout1">
            <a:avLst>
              <a:gd name="adj1" fmla="val 37500"/>
              <a:gd name="adj2" fmla="val -200"/>
              <a:gd name="adj3" fmla="val 118291"/>
              <a:gd name="adj4" fmla="val -173833"/>
            </a:avLst>
          </a:prstGeom>
          <a:solidFill>
            <a:srgbClr val="FF7458"/>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公開鍵</a:t>
            </a:r>
            <a:endParaRPr kumimoji="1" lang="ja-JP" altLang="en-US" dirty="0"/>
          </a:p>
        </p:txBody>
      </p:sp>
    </p:spTree>
    <p:extLst>
      <p:ext uri="{BB962C8B-B14F-4D97-AF65-F5344CB8AC3E}">
        <p14:creationId xmlns="" xmlns:p14="http://schemas.microsoft.com/office/powerpoint/2010/main" val="5922448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a:solidFill>
                  <a:schemeClr val="bg1"/>
                </a:solidFill>
              </a:rPr>
              <a:t>３ 公開鍵・秘密鍵の作成＆登録</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再度、</a:t>
            </a:r>
            <a:r>
              <a:rPr kumimoji="1" lang="en-US" altLang="ja-JP" dirty="0" err="1" smtClean="0"/>
              <a:t>GitHub</a:t>
            </a:r>
            <a:r>
              <a:rPr kumimoji="1" lang="ja-JP" altLang="en-US" dirty="0"/>
              <a:t>公式サイト（</a:t>
            </a:r>
            <a:r>
              <a:rPr kumimoji="1" lang="en-US" altLang="ja-JP" dirty="0">
                <a:hlinkClick r:id="rId3"/>
              </a:rPr>
              <a:t>https://github.com/</a:t>
            </a:r>
            <a:r>
              <a:rPr kumimoji="1" lang="ja-JP" altLang="en-US" dirty="0"/>
              <a:t>）にアクセス</a:t>
            </a:r>
            <a:r>
              <a:rPr kumimoji="1" lang="ja-JP" altLang="en-US" dirty="0" smtClean="0"/>
              <a:t>。</a:t>
            </a:r>
            <a:endParaRPr kumimoji="1" lang="en-US" altLang="ja-JP" dirty="0" smtClean="0"/>
          </a:p>
          <a:p>
            <a:r>
              <a:rPr kumimoji="1" lang="ja-JP" altLang="en-US" dirty="0" smtClean="0"/>
              <a:t>「</a:t>
            </a:r>
            <a:r>
              <a:rPr kumimoji="1" lang="en-US" altLang="ja-JP" dirty="0" smtClean="0"/>
              <a:t>setting</a:t>
            </a:r>
            <a:r>
              <a:rPr kumimoji="1" lang="ja-JP" altLang="en-US" dirty="0" smtClean="0"/>
              <a:t>」＞「</a:t>
            </a:r>
            <a:r>
              <a:rPr kumimoji="1" lang="en-US" altLang="ja-JP" dirty="0" smtClean="0"/>
              <a:t>Personal setting</a:t>
            </a:r>
            <a:r>
              <a:rPr kumimoji="1" lang="ja-JP" altLang="en-US" dirty="0" smtClean="0"/>
              <a:t>」から「</a:t>
            </a:r>
            <a:r>
              <a:rPr kumimoji="1" lang="en-US" altLang="ja-JP" dirty="0" smtClean="0"/>
              <a:t>SSH</a:t>
            </a:r>
            <a:r>
              <a:rPr kumimoji="1" lang="ja-JP" altLang="en-US" dirty="0" smtClean="0"/>
              <a:t> </a:t>
            </a:r>
            <a:r>
              <a:rPr kumimoji="1" lang="en-US" altLang="ja-JP" dirty="0" smtClean="0"/>
              <a:t>keys</a:t>
            </a:r>
            <a:r>
              <a:rPr kumimoji="1" lang="ja-JP" altLang="en-US" dirty="0" smtClean="0"/>
              <a:t>」をクリック。</a:t>
            </a:r>
            <a:endParaRPr kumimoji="1" lang="en-US" altLang="ja-JP" dirty="0" smtClean="0"/>
          </a:p>
          <a:p>
            <a:r>
              <a:rPr kumimoji="1" lang="ja-JP" altLang="en-US" dirty="0" smtClean="0"/>
              <a:t>「</a:t>
            </a:r>
            <a:r>
              <a:rPr kumimoji="1" lang="en-US" altLang="ja-JP" dirty="0" smtClean="0"/>
              <a:t>Add SSH key</a:t>
            </a:r>
            <a:r>
              <a:rPr kumimoji="1" lang="ja-JP" altLang="en-US" dirty="0" smtClean="0"/>
              <a:t>」を押し、</a:t>
            </a:r>
            <a:r>
              <a:rPr kumimoji="1" lang="en-US" altLang="ja-JP" dirty="0" smtClean="0"/>
              <a:t>Title</a:t>
            </a:r>
            <a:r>
              <a:rPr kumimoji="1" lang="ja-JP" altLang="en-US" dirty="0" smtClean="0"/>
              <a:t>は自分の</a:t>
            </a:r>
            <a:r>
              <a:rPr kumimoji="1" lang="en-US" altLang="ja-JP" dirty="0" smtClean="0"/>
              <a:t>SSH key</a:t>
            </a:r>
            <a:r>
              <a:rPr kumimoji="1" lang="ja-JP" altLang="en-US" dirty="0" smtClean="0"/>
              <a:t>とわかるような任意のもので</a:t>
            </a:r>
            <a:r>
              <a:rPr kumimoji="1" lang="en-US" altLang="ja-JP" dirty="0" smtClean="0"/>
              <a:t>OK</a:t>
            </a:r>
            <a:r>
              <a:rPr kumimoji="1" lang="ja-JP" altLang="en-US" dirty="0" smtClean="0"/>
              <a:t>。</a:t>
            </a:r>
            <a:endParaRPr kumimoji="1" lang="en-US" altLang="ja-JP" dirty="0" smtClean="0"/>
          </a:p>
          <a:p>
            <a:r>
              <a:rPr kumimoji="1" lang="en-US" altLang="ja-JP" dirty="0" smtClean="0"/>
              <a:t>Key</a:t>
            </a:r>
            <a:r>
              <a:rPr kumimoji="1" lang="ja-JP" altLang="en-US" dirty="0" smtClean="0"/>
              <a:t>は先ほどクリップボードに保存した公開鍵を貼り付ける。</a:t>
            </a:r>
            <a:endParaRPr kumimoji="1" lang="en-US" altLang="ja-JP" dirty="0" smtClean="0"/>
          </a:p>
          <a:p>
            <a:r>
              <a:rPr kumimoji="1" lang="ja-JP" altLang="en-US" dirty="0" smtClean="0"/>
              <a:t>最後に</a:t>
            </a:r>
            <a:r>
              <a:rPr kumimoji="1" lang="en-US" altLang="ja-JP" dirty="0" smtClean="0"/>
              <a:t>Add key</a:t>
            </a:r>
            <a:r>
              <a:rPr kumimoji="1" lang="ja-JP" altLang="en-US" dirty="0" smtClean="0"/>
              <a:t>を押して登録完了。</a:t>
            </a:r>
            <a:endParaRPr kumimoji="1" lang="en-US" altLang="ja-JP" dirty="0" smtClean="0"/>
          </a:p>
        </p:txBody>
      </p:sp>
      <p:pic>
        <p:nvPicPr>
          <p:cNvPr id="5" name="図 4"/>
          <p:cNvPicPr>
            <a:picLocks noChangeAspect="1"/>
          </p:cNvPicPr>
          <p:nvPr/>
        </p:nvPicPr>
        <p:blipFill>
          <a:blip r:embed="rId4" cstate="print"/>
          <a:stretch>
            <a:fillRect/>
          </a:stretch>
        </p:blipFill>
        <p:spPr>
          <a:xfrm>
            <a:off x="5441771" y="3798390"/>
            <a:ext cx="4464078" cy="3059610"/>
          </a:xfrm>
          <a:prstGeom prst="rect">
            <a:avLst/>
          </a:prstGeom>
        </p:spPr>
      </p:pic>
    </p:spTree>
    <p:extLst>
      <p:ext uri="{BB962C8B-B14F-4D97-AF65-F5344CB8AC3E}">
        <p14:creationId xmlns="" xmlns:p14="http://schemas.microsoft.com/office/powerpoint/2010/main" val="2553528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 公開鍵・秘密鍵の作成＆登録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次に、秘密鍵の保存と登録をする。</a:t>
            </a:r>
            <a:endParaRPr kumimoji="1" lang="en-US" altLang="ja-JP" dirty="0" smtClean="0"/>
          </a:p>
          <a:p>
            <a:pPr marL="0" indent="0">
              <a:buNone/>
            </a:pPr>
            <a:r>
              <a:rPr kumimoji="1" lang="ja-JP" altLang="ja-JP" dirty="0"/>
              <a:t>　</a:t>
            </a:r>
            <a:r>
              <a:rPr kumimoji="1" lang="ja-JP" altLang="en-US" dirty="0" smtClean="0"/>
              <a:t>　</a:t>
            </a:r>
            <a:r>
              <a:rPr kumimoji="1" lang="en-US" altLang="ja-JP" dirty="0" smtClean="0"/>
              <a:t>※</a:t>
            </a:r>
            <a:r>
              <a:rPr kumimoji="1" lang="ja-JP" altLang="en-US" dirty="0" smtClean="0"/>
              <a:t>秘密鍵は絶対に他人にバレないようにすること！</a:t>
            </a:r>
            <a:endParaRPr kumimoji="1" lang="en-US" altLang="ja-JP" dirty="0" smtClean="0"/>
          </a:p>
          <a:p>
            <a:r>
              <a:rPr kumimoji="1" lang="ja-JP" altLang="en-US" dirty="0" smtClean="0"/>
              <a:t>さっき作った</a:t>
            </a:r>
            <a:r>
              <a:rPr kumimoji="1" lang="en-US" altLang="ja-JP" dirty="0" smtClean="0"/>
              <a:t>putty</a:t>
            </a:r>
            <a:r>
              <a:rPr kumimoji="1" lang="ja-JP" altLang="en-US" dirty="0" smtClean="0"/>
              <a:t>フォルダに「</a:t>
            </a:r>
            <a:r>
              <a:rPr kumimoji="1" lang="en-US" altLang="ja-JP" dirty="0" err="1"/>
              <a:t>id_rsa.ppk</a:t>
            </a:r>
            <a:r>
              <a:rPr kumimoji="1" lang="ja-JP" altLang="en-US" dirty="0" smtClean="0"/>
              <a:t>」という名前をつけて保存。</a:t>
            </a:r>
            <a:endParaRPr kumimoji="1" lang="en-US" altLang="ja-JP" dirty="0" smtClean="0"/>
          </a:p>
        </p:txBody>
      </p:sp>
      <p:pic>
        <p:nvPicPr>
          <p:cNvPr id="8" name="Picture 2" descr="f:id:dameleon:20130321184109j:plain"/>
          <p:cNvPicPr>
            <a:picLocks noChangeAspect="1" noChangeArrowheads="1"/>
          </p:cNvPicPr>
          <p:nvPr/>
        </p:nvPicPr>
        <p:blipFill>
          <a:blip r:embed="rId3" cstate="print"/>
          <a:srcRect/>
          <a:stretch>
            <a:fillRect/>
          </a:stretch>
        </p:blipFill>
        <p:spPr bwMode="auto">
          <a:xfrm>
            <a:off x="2654550" y="3024424"/>
            <a:ext cx="4789788" cy="3668010"/>
          </a:xfrm>
          <a:prstGeom prst="rect">
            <a:avLst/>
          </a:prstGeom>
          <a:noFill/>
        </p:spPr>
      </p:pic>
      <p:sp>
        <p:nvSpPr>
          <p:cNvPr id="12" name="正方形/長方形 11"/>
          <p:cNvSpPr/>
          <p:nvPr/>
        </p:nvSpPr>
        <p:spPr>
          <a:xfrm>
            <a:off x="6135103" y="5687361"/>
            <a:ext cx="1118378" cy="25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線吹き出し 1 (枠付き) 1"/>
          <p:cNvSpPr/>
          <p:nvPr/>
        </p:nvSpPr>
        <p:spPr>
          <a:xfrm flipH="1">
            <a:off x="7789232" y="5179360"/>
            <a:ext cx="1592257" cy="478118"/>
          </a:xfrm>
          <a:prstGeom prst="borderCallout1">
            <a:avLst>
              <a:gd name="adj1" fmla="val -1376"/>
              <a:gd name="adj2" fmla="val 100965"/>
              <a:gd name="adj3" fmla="val 121531"/>
              <a:gd name="adj4" fmla="val 132822"/>
            </a:avLst>
          </a:prstGeom>
          <a:solidFill>
            <a:srgbClr val="FF7458"/>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秘密鍵</a:t>
            </a:r>
            <a:endParaRPr kumimoji="1" lang="ja-JP" altLang="en-US" dirty="0"/>
          </a:p>
        </p:txBody>
      </p:sp>
    </p:spTree>
    <p:extLst>
      <p:ext uri="{BB962C8B-B14F-4D97-AF65-F5344CB8AC3E}">
        <p14:creationId xmlns="" xmlns:p14="http://schemas.microsoft.com/office/powerpoint/2010/main" val="304999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916832"/>
            <a:ext cx="9906000" cy="2808312"/>
          </a:xfrm>
        </p:spPr>
        <p:txBody>
          <a:bodyPr>
            <a:noAutofit/>
          </a:bodyPr>
          <a:lstStyle/>
          <a:p>
            <a:pPr algn="ctr">
              <a:lnSpc>
                <a:spcPct val="150000"/>
              </a:lnSpc>
            </a:pPr>
            <a:r>
              <a:rPr lang="ja-JP" altLang="en-US" sz="4400" dirty="0" smtClean="0"/>
              <a:t>じっくりゆっくり進めます</a:t>
            </a:r>
            <a:r>
              <a:rPr lang="en-US" altLang="ja-JP" sz="4400" dirty="0" smtClean="0"/>
              <a:t/>
            </a:r>
            <a:br>
              <a:rPr lang="en-US" altLang="ja-JP" sz="4400" dirty="0" smtClean="0"/>
            </a:br>
            <a:r>
              <a:rPr lang="ja-JP" altLang="en-US" sz="4400" dirty="0" smtClean="0"/>
              <a:t>気軽に質問してください</a:t>
            </a:r>
            <a:endParaRPr kumimoji="1" lang="ja-JP" altLang="en-US" sz="44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7</a:t>
            </a:fld>
            <a:endParaRPr kumimoji="1" lang="ja-JP" altLang="en-US"/>
          </a:p>
        </p:txBody>
      </p:sp>
      <p:pic>
        <p:nvPicPr>
          <p:cNvPr id="1026" name="Picture 2" descr="C:\Users\stf00836\Desktop\11896524_752389361536941_7762343922870819899_o.jpg"/>
          <p:cNvPicPr>
            <a:picLocks noChangeAspect="1" noChangeArrowheads="1"/>
          </p:cNvPicPr>
          <p:nvPr/>
        </p:nvPicPr>
        <p:blipFill>
          <a:blip r:embed="rId3" cstate="print"/>
          <a:srcRect l="33264" t="18900" r="32717" b="20909"/>
          <a:stretch>
            <a:fillRect/>
          </a:stretch>
        </p:blipFill>
        <p:spPr bwMode="auto">
          <a:xfrm>
            <a:off x="200472" y="4149080"/>
            <a:ext cx="2708140" cy="2395793"/>
          </a:xfrm>
          <a:prstGeom prst="rect">
            <a:avLst/>
          </a:prstGeom>
          <a:noFill/>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a:solidFill>
                  <a:schemeClr val="bg1"/>
                </a:solidFill>
              </a:rPr>
              <a:t>３ 公開鍵・秘密鍵の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タスクバーにある下記アイコンをクリック。</a:t>
            </a:r>
            <a:endParaRPr kumimoji="1" lang="en-US" altLang="ja-JP" dirty="0" smtClean="0"/>
          </a:p>
          <a:p>
            <a:r>
              <a:rPr kumimoji="1" lang="en-US" altLang="ja-JP" dirty="0"/>
              <a:t>『Select Private Key File』</a:t>
            </a:r>
            <a:r>
              <a:rPr kumimoji="1" lang="ja-JP" altLang="en-US" dirty="0"/>
              <a:t>のダイアログが</a:t>
            </a:r>
            <a:r>
              <a:rPr kumimoji="1" lang="ja-JP" altLang="en-US" dirty="0" smtClean="0"/>
              <a:t>立ち上がるので</a:t>
            </a:r>
            <a:r>
              <a:rPr kumimoji="1" lang="ja-JP" altLang="en-US" dirty="0"/>
              <a:t>， 作成している秘密</a:t>
            </a:r>
            <a:r>
              <a:rPr kumimoji="1" lang="en-US" altLang="ja-JP" dirty="0"/>
              <a:t>(</a:t>
            </a:r>
            <a:r>
              <a:rPr kumimoji="1" lang="en-US" altLang="ja-JP" dirty="0" err="1"/>
              <a:t>id_rsa.ppk</a:t>
            </a:r>
            <a:r>
              <a:rPr kumimoji="1" lang="en-US" altLang="ja-JP" dirty="0"/>
              <a:t>) </a:t>
            </a:r>
            <a:r>
              <a:rPr kumimoji="1" lang="ja-JP" altLang="en-US" dirty="0"/>
              <a:t>の</a:t>
            </a:r>
            <a:r>
              <a:rPr kumimoji="1" lang="ja-JP" altLang="en-US" dirty="0" smtClean="0"/>
              <a:t>フォルダを指定して、</a:t>
            </a:r>
            <a:r>
              <a:rPr kumimoji="1" lang="en-US" altLang="ja-JP" dirty="0" smtClean="0"/>
              <a:t>『Add Key』</a:t>
            </a:r>
            <a:r>
              <a:rPr kumimoji="1" lang="ja-JP" altLang="en-US" dirty="0" smtClean="0"/>
              <a:t>を押下で登録完了。</a:t>
            </a:r>
            <a:endParaRPr kumimoji="1" lang="en-US" altLang="ja-JP" dirty="0" smtClean="0"/>
          </a:p>
        </p:txBody>
      </p:sp>
      <p:pic>
        <p:nvPicPr>
          <p:cNvPr id="5" name="図 4"/>
          <p:cNvPicPr>
            <a:picLocks noChangeAspect="1"/>
          </p:cNvPicPr>
          <p:nvPr/>
        </p:nvPicPr>
        <p:blipFill>
          <a:blip r:embed="rId3" cstate="print"/>
          <a:stretch>
            <a:fillRect/>
          </a:stretch>
        </p:blipFill>
        <p:spPr>
          <a:xfrm>
            <a:off x="489904" y="5146048"/>
            <a:ext cx="3045345" cy="1317698"/>
          </a:xfrm>
          <a:prstGeom prst="rect">
            <a:avLst/>
          </a:prstGeom>
        </p:spPr>
      </p:pic>
      <p:pic>
        <p:nvPicPr>
          <p:cNvPr id="6" name="図 5"/>
          <p:cNvPicPr>
            <a:picLocks noChangeAspect="1"/>
          </p:cNvPicPr>
          <p:nvPr/>
        </p:nvPicPr>
        <p:blipFill>
          <a:blip r:embed="rId4" cstate="print"/>
          <a:stretch>
            <a:fillRect/>
          </a:stretch>
        </p:blipFill>
        <p:spPr>
          <a:xfrm>
            <a:off x="3808872" y="3334517"/>
            <a:ext cx="5627312" cy="3178999"/>
          </a:xfrm>
          <a:prstGeom prst="rect">
            <a:avLst/>
          </a:prstGeom>
        </p:spPr>
      </p:pic>
    </p:spTree>
    <p:extLst>
      <p:ext uri="{BB962C8B-B14F-4D97-AF65-F5344CB8AC3E}">
        <p14:creationId xmlns="" xmlns:p14="http://schemas.microsoft.com/office/powerpoint/2010/main" val="2369029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4291635" cy="646331"/>
          </a:xfrm>
          <a:prstGeom prst="rect">
            <a:avLst/>
          </a:prstGeom>
          <a:noFill/>
        </p:spPr>
        <p:txBody>
          <a:bodyPr wrap="none" rtlCol="0">
            <a:spAutoFit/>
          </a:bodyPr>
          <a:lstStyle/>
          <a:p>
            <a:r>
              <a:rPr kumimoji="1" lang="en-US" altLang="ja-JP" sz="3600" dirty="0">
                <a:solidFill>
                  <a:schemeClr val="bg1"/>
                </a:solidFill>
              </a:rPr>
              <a:t>4</a:t>
            </a:r>
            <a:r>
              <a:rPr kumimoji="1" lang="ja-JP" altLang="en-US" sz="3600" dirty="0" smtClean="0">
                <a:solidFill>
                  <a:schemeClr val="bg1"/>
                </a:solidFill>
              </a:rPr>
              <a:t> クローンしてみる</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smtClean="0"/>
              <a:t>Github</a:t>
            </a:r>
            <a:r>
              <a:rPr kumimoji="1" lang="ja-JP" altLang="en-US" dirty="0" smtClean="0"/>
              <a:t>からデータを落としてくる（クローン）フォルダをお好きなところに作成。</a:t>
            </a:r>
            <a:endParaRPr kumimoji="1" lang="en-US" altLang="ja-JP" dirty="0" smtClean="0"/>
          </a:p>
          <a:p>
            <a:r>
              <a:rPr kumimoji="1" lang="ja-JP" altLang="en-US" dirty="0" smtClean="0"/>
              <a:t>左上の「クローンを作成」をクリック。</a:t>
            </a:r>
            <a:endParaRPr kumimoji="1" lang="en-US" altLang="ja-JP" dirty="0" smtClean="0"/>
          </a:p>
        </p:txBody>
      </p:sp>
      <p:pic>
        <p:nvPicPr>
          <p:cNvPr id="2" name="図 1"/>
          <p:cNvPicPr>
            <a:picLocks noChangeAspect="1"/>
          </p:cNvPicPr>
          <p:nvPr/>
        </p:nvPicPr>
        <p:blipFill>
          <a:blip r:embed="rId3" cstate="print"/>
          <a:stretch>
            <a:fillRect/>
          </a:stretch>
        </p:blipFill>
        <p:spPr>
          <a:xfrm>
            <a:off x="1120573" y="2951609"/>
            <a:ext cx="8093137" cy="3808655"/>
          </a:xfrm>
          <a:prstGeom prst="rect">
            <a:avLst/>
          </a:prstGeom>
        </p:spPr>
      </p:pic>
      <p:sp>
        <p:nvSpPr>
          <p:cNvPr id="8" name="正方形/長方形 7"/>
          <p:cNvSpPr/>
          <p:nvPr/>
        </p:nvSpPr>
        <p:spPr>
          <a:xfrm>
            <a:off x="1154131" y="3100604"/>
            <a:ext cx="976823" cy="384544"/>
          </a:xfrm>
          <a:prstGeom prst="rect">
            <a:avLst/>
          </a:prstGeom>
          <a:noFill/>
          <a:ln w="571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 xmlns:p14="http://schemas.microsoft.com/office/powerpoint/2010/main" val="6394084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stretch>
            <a:fillRect/>
          </a:stretch>
        </p:blipFill>
        <p:spPr>
          <a:xfrm>
            <a:off x="0" y="2324540"/>
            <a:ext cx="9906000" cy="4447422"/>
          </a:xfrm>
          <a:prstGeom prst="rect">
            <a:avLst/>
          </a:prstGeom>
        </p:spPr>
      </p:pic>
      <p:sp>
        <p:nvSpPr>
          <p:cNvPr id="3" name="テキスト ボックス 2"/>
          <p:cNvSpPr txBox="1"/>
          <p:nvPr/>
        </p:nvSpPr>
        <p:spPr>
          <a:xfrm>
            <a:off x="371041" y="142690"/>
            <a:ext cx="4291635" cy="646331"/>
          </a:xfrm>
          <a:prstGeom prst="rect">
            <a:avLst/>
          </a:prstGeom>
          <a:noFill/>
        </p:spPr>
        <p:txBody>
          <a:bodyPr wrap="none" rtlCol="0">
            <a:spAutoFit/>
          </a:bodyPr>
          <a:lstStyle/>
          <a:p>
            <a:r>
              <a:rPr kumimoji="1" lang="en-US" altLang="ja-JP" sz="3600" dirty="0">
                <a:solidFill>
                  <a:schemeClr val="bg1"/>
                </a:solidFill>
              </a:rPr>
              <a:t>4</a:t>
            </a:r>
            <a:r>
              <a:rPr kumimoji="1" lang="ja-JP" altLang="en-US" sz="3600" dirty="0" smtClean="0">
                <a:solidFill>
                  <a:schemeClr val="bg1"/>
                </a:solidFill>
              </a:rPr>
              <a:t> クローンしてみる</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1546984" y="3408123"/>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kumimoji="1" lang="en-US" altLang="ja-JP" sz="2000" dirty="0" err="1" smtClean="0"/>
              <a:t>git</a:t>
            </a:r>
            <a:r>
              <a:rPr kumimoji="1" lang="en-US" altLang="ja-JP" sz="2000" dirty="0" err="1"/>
              <a:t>@github.com:nagashima-mika</a:t>
            </a:r>
            <a:r>
              <a:rPr kumimoji="1" lang="en-US" altLang="ja-JP" sz="2000" dirty="0"/>
              <a:t>/A-</a:t>
            </a:r>
            <a:r>
              <a:rPr kumimoji="1" lang="en-US" altLang="ja-JP" sz="2000" dirty="0" err="1"/>
              <a:t>site.git</a:t>
            </a:r>
            <a:endParaRPr kumimoji="1" lang="en-US" altLang="ja-JP" sz="2000" dirty="0" smtClean="0"/>
          </a:p>
        </p:txBody>
      </p:sp>
      <p:sp>
        <p:nvSpPr>
          <p:cNvPr id="8" name="コンテンツ プレースホルダー 1"/>
          <p:cNvSpPr txBox="1">
            <a:spLocks/>
          </p:cNvSpPr>
          <p:nvPr/>
        </p:nvSpPr>
        <p:spPr>
          <a:xfrm>
            <a:off x="1561076" y="4056203"/>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kumimoji="1" lang="ja-JP" altLang="en-US" sz="1800" dirty="0" smtClean="0"/>
              <a:t>さっき作成したフォルダ</a:t>
            </a:r>
            <a:endParaRPr kumimoji="1" lang="en-US" altLang="ja-JP" sz="1800" dirty="0" smtClean="0"/>
          </a:p>
        </p:txBody>
      </p:sp>
      <p:sp>
        <p:nvSpPr>
          <p:cNvPr id="10" name="コンテンツ プレースホルダー 1"/>
          <p:cNvSpPr txBox="1">
            <a:spLocks/>
          </p:cNvSpPr>
          <p:nvPr/>
        </p:nvSpPr>
        <p:spPr>
          <a:xfrm>
            <a:off x="429841" y="1432524"/>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元のパス</a:t>
            </a:r>
            <a:r>
              <a:rPr kumimoji="1" lang="en-US" altLang="ja-JP" dirty="0"/>
              <a:t>/URL</a:t>
            </a:r>
            <a:r>
              <a:rPr kumimoji="1" lang="ja-JP" altLang="en-US" dirty="0"/>
              <a:t>：</a:t>
            </a:r>
            <a:r>
              <a:rPr kumimoji="1" lang="en-US" altLang="ja-JP" dirty="0" err="1"/>
              <a:t>git@github.com:nagashima-mika</a:t>
            </a:r>
            <a:r>
              <a:rPr kumimoji="1" lang="en-US" altLang="ja-JP" dirty="0"/>
              <a:t>/A-</a:t>
            </a:r>
            <a:r>
              <a:rPr kumimoji="1" lang="en-US" altLang="ja-JP" dirty="0" err="1"/>
              <a:t>site.git</a:t>
            </a:r>
            <a:endParaRPr kumimoji="1" lang="en-US" altLang="ja-JP" dirty="0"/>
          </a:p>
          <a:p>
            <a:r>
              <a:rPr kumimoji="1" lang="ja-JP" altLang="en-US" dirty="0"/>
              <a:t>保存先のパス：さっき作成したフォルダ</a:t>
            </a:r>
            <a:endParaRPr kumimoji="1" lang="en-US" altLang="ja-JP" dirty="0"/>
          </a:p>
          <a:p>
            <a:endParaRPr kumimoji="1" lang="ja-JP" altLang="en-US" dirty="0"/>
          </a:p>
        </p:txBody>
      </p:sp>
    </p:spTree>
    <p:extLst>
      <p:ext uri="{BB962C8B-B14F-4D97-AF65-F5344CB8AC3E}">
        <p14:creationId xmlns="" xmlns:p14="http://schemas.microsoft.com/office/powerpoint/2010/main" val="54883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73</a:t>
            </a:fld>
            <a:endParaRPr kumimoji="1" lang="ja-JP" altLang="en-US"/>
          </a:p>
        </p:txBody>
      </p:sp>
      <p:sp>
        <p:nvSpPr>
          <p:cNvPr id="7"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en-US" altLang="ja-JP" sz="4800" b="1" i="0" u="none" strike="noStrike" kern="1200" cap="none" spc="0" normalizeH="0" baseline="0" noProof="0" dirty="0" err="1" smtClean="0">
                <a:ln>
                  <a:noFill/>
                </a:ln>
                <a:solidFill>
                  <a:schemeClr val="tx1"/>
                </a:solidFill>
                <a:effectLst/>
                <a:uLnTx/>
                <a:uFillTx/>
                <a:latin typeface="+mj-lt"/>
                <a:ea typeface="+mj-ea"/>
                <a:cs typeface="+mj-cs"/>
              </a:rPr>
              <a:t>GitHub</a:t>
            </a: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の基本の「き」</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dirty="0" smtClean="0">
                <a:latin typeface="+mj-lt"/>
                <a:ea typeface="+mj-ea"/>
                <a:cs typeface="+mj-cs"/>
              </a:rPr>
              <a:t>～用語を覚えよう～</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74</a:t>
            </a:fld>
            <a:endParaRPr kumimoji="1" lang="ja-JP" altLang="en-US"/>
          </a:p>
        </p:txBody>
      </p:sp>
      <p:sp>
        <p:nvSpPr>
          <p:cNvPr id="7"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en-US" altLang="ja-JP" sz="4800" b="1" i="0" u="none" strike="noStrike" kern="1200" cap="none" spc="0" normalizeH="0" baseline="0" noProof="0" dirty="0" err="1" smtClean="0">
                <a:ln>
                  <a:noFill/>
                </a:ln>
                <a:solidFill>
                  <a:schemeClr val="tx1"/>
                </a:solidFill>
                <a:effectLst/>
                <a:uLnTx/>
                <a:uFillTx/>
                <a:latin typeface="+mj-lt"/>
                <a:ea typeface="+mj-ea"/>
                <a:cs typeface="+mj-cs"/>
              </a:rPr>
              <a:t>GitHub</a:t>
            </a: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の基本の「き」</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dirty="0" smtClean="0">
                <a:latin typeface="+mj-lt"/>
                <a:ea typeface="+mj-ea"/>
                <a:cs typeface="+mj-cs"/>
              </a:rPr>
              <a:t>～運用フローについて～</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err="1" smtClean="0"/>
              <a:t>GitHub</a:t>
            </a:r>
            <a:r>
              <a:rPr lang="ja-JP" altLang="en-US" dirty="0" smtClean="0"/>
              <a:t>の基本の「き」～用語を覚えよう～</a:t>
            </a:r>
            <a:endParaRPr kumimoji="1" lang="ja-JP" altLang="en-US" dirty="0"/>
          </a:p>
        </p:txBody>
      </p:sp>
      <p:graphicFrame>
        <p:nvGraphicFramePr>
          <p:cNvPr id="9" name="表 8"/>
          <p:cNvGraphicFramePr>
            <a:graphicFrameLocks noGrp="1"/>
          </p:cNvGraphicFramePr>
          <p:nvPr/>
        </p:nvGraphicFramePr>
        <p:xfrm>
          <a:off x="560512" y="841028"/>
          <a:ext cx="8856984" cy="5367891"/>
        </p:xfrm>
        <a:graphic>
          <a:graphicData uri="http://schemas.openxmlformats.org/drawingml/2006/table">
            <a:tbl>
              <a:tblPr firstCol="1" bandRow="1">
                <a:tableStyleId>{5C22544A-7EE6-4342-B048-85BDC9FD1C3A}</a:tableStyleId>
              </a:tblPr>
              <a:tblGrid>
                <a:gridCol w="2448272"/>
                <a:gridCol w="6408712"/>
              </a:tblGrid>
              <a:tr h="401187">
                <a:tc>
                  <a:txBody>
                    <a:bodyPr/>
                    <a:lstStyle/>
                    <a:p>
                      <a:pPr algn="ctr">
                        <a:lnSpc>
                          <a:spcPct val="150000"/>
                        </a:lnSpc>
                      </a:pPr>
                      <a:r>
                        <a:rPr lang="ja-JP" altLang="en-US" sz="1400" dirty="0" smtClean="0">
                          <a:solidFill>
                            <a:schemeClr val="bg1"/>
                          </a:solidFill>
                        </a:rPr>
                        <a:t>リポジトリ</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ファイルやディレクトリの状態を記録する場所です。</a:t>
                      </a:r>
                    </a:p>
                    <a:p>
                      <a:pPr>
                        <a:lnSpc>
                          <a:spcPct val="150000"/>
                        </a:lnSpc>
                      </a:pPr>
                      <a:r>
                        <a:rPr kumimoji="1" lang="ja-JP" altLang="en-US" sz="1400" dirty="0" smtClean="0">
                          <a:solidFill>
                            <a:schemeClr val="tx1"/>
                          </a:solidFill>
                        </a:rPr>
                        <a:t>分かりやすく分けておくためにドメイン（サイト）毎に管理する。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kumimoji="1" lang="ja-JP" altLang="en-US" sz="1400" dirty="0" smtClean="0">
                          <a:solidFill>
                            <a:schemeClr val="bg1"/>
                          </a:solidFill>
                        </a:rPr>
                        <a:t>クローン</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en-US" altLang="ja-JP" sz="1400" dirty="0" err="1" smtClean="0">
                          <a:solidFill>
                            <a:schemeClr val="tx1"/>
                          </a:solidFill>
                        </a:rPr>
                        <a:t>GitHub</a:t>
                      </a:r>
                      <a:r>
                        <a:rPr kumimoji="1" lang="ja-JP" altLang="en-US" sz="1400" dirty="0" smtClean="0">
                          <a:solidFill>
                            <a:schemeClr val="tx1"/>
                          </a:solidFill>
                        </a:rPr>
                        <a:t>にあるリポジトリをローカルにコピーすること。</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リモートリポジトリ</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複数人で共有するためのリポジトリです。</a:t>
                      </a:r>
                    </a:p>
                    <a:p>
                      <a:pPr>
                        <a:lnSpc>
                          <a:spcPct val="150000"/>
                        </a:lnSpc>
                      </a:pPr>
                      <a:r>
                        <a:rPr kumimoji="1" lang="ja-JP" altLang="en-US" sz="1400" dirty="0" smtClean="0">
                          <a:solidFill>
                            <a:schemeClr val="tx1"/>
                          </a:solidFill>
                        </a:rPr>
                        <a:t>つまり「データ共有用のサーバ」のようなもの。</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ローカルリポジトリ</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自分の手元のマシン上に置くリポジトリ。「ローカルの作業環境」。</a:t>
                      </a:r>
                    </a:p>
                    <a:p>
                      <a:pPr>
                        <a:lnSpc>
                          <a:spcPct val="150000"/>
                        </a:lnSpc>
                      </a:pPr>
                      <a:r>
                        <a:rPr kumimoji="1" lang="ja-JP" altLang="en-US" sz="1400" dirty="0" smtClean="0">
                          <a:solidFill>
                            <a:schemeClr val="tx1"/>
                          </a:solidFill>
                        </a:rPr>
                        <a:t>ローカルリポジトリで作業した内容は、リモートリポジトリに送る必要があります。</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ブランチ</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履歴の流れを分岐して記録していくためのものです。</a:t>
                      </a:r>
                    </a:p>
                    <a:p>
                      <a:pPr>
                        <a:lnSpc>
                          <a:spcPct val="150000"/>
                        </a:lnSpc>
                      </a:pPr>
                      <a:r>
                        <a:rPr kumimoji="1" lang="ja-JP" altLang="en-US" sz="1400" dirty="0" smtClean="0">
                          <a:solidFill>
                            <a:schemeClr val="tx1"/>
                          </a:solidFill>
                        </a:rPr>
                        <a:t>いわゆる「作業フォルダ」運用であれば「</a:t>
                      </a:r>
                      <a:r>
                        <a:rPr kumimoji="1" lang="en-US" altLang="ja-JP" sz="1400" dirty="0" smtClean="0">
                          <a:solidFill>
                            <a:schemeClr val="tx1"/>
                          </a:solidFill>
                        </a:rPr>
                        <a:t>YYMMDD</a:t>
                      </a:r>
                      <a:r>
                        <a:rPr kumimoji="1" lang="ja-JP" altLang="en-US" sz="1400" dirty="0" smtClean="0">
                          <a:solidFill>
                            <a:schemeClr val="tx1"/>
                          </a:solidFill>
                        </a:rPr>
                        <a:t>更新</a:t>
                      </a:r>
                      <a:r>
                        <a:rPr kumimoji="1" lang="en-US" altLang="ja-JP" sz="1400" dirty="0" smtClean="0">
                          <a:solidFill>
                            <a:schemeClr val="tx1"/>
                          </a:solidFill>
                        </a:rPr>
                        <a:t>_</a:t>
                      </a:r>
                      <a:r>
                        <a:rPr kumimoji="1" lang="ja-JP" altLang="en-US" sz="1400" dirty="0" smtClean="0">
                          <a:solidFill>
                            <a:schemeClr val="tx1"/>
                          </a:solidFill>
                        </a:rPr>
                        <a:t>（案件名）」などでブランチを切って作業すると分かりやすい。</a:t>
                      </a: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コミット</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ブランチでの作業履歴の保存。</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プッシュ</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ローカルリポジトリで作業した内容をリモートリポジトリに送る操作。プッシュすると他の人もその作業内容を確認することができる。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マージ</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ブランチ同士の更新内容のマージ。</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err="1" smtClean="0"/>
              <a:t>GitHub</a:t>
            </a:r>
            <a:r>
              <a:rPr lang="ja-JP" altLang="en-US" dirty="0" smtClean="0"/>
              <a:t>の基本の「き」～用語を覚えよう～</a:t>
            </a:r>
            <a:endParaRPr kumimoji="1" lang="ja-JP" altLang="en-US" dirty="0"/>
          </a:p>
        </p:txBody>
      </p:sp>
      <p:graphicFrame>
        <p:nvGraphicFramePr>
          <p:cNvPr id="9" name="表 8"/>
          <p:cNvGraphicFramePr>
            <a:graphicFrameLocks noGrp="1"/>
          </p:cNvGraphicFramePr>
          <p:nvPr/>
        </p:nvGraphicFramePr>
        <p:xfrm>
          <a:off x="560512" y="841028"/>
          <a:ext cx="8856984" cy="5401782"/>
        </p:xfrm>
        <a:graphic>
          <a:graphicData uri="http://schemas.openxmlformats.org/drawingml/2006/table">
            <a:tbl>
              <a:tblPr firstCol="1" bandRow="1">
                <a:tableStyleId>{5C22544A-7EE6-4342-B048-85BDC9FD1C3A}</a:tableStyleId>
              </a:tblPr>
              <a:tblGrid>
                <a:gridCol w="2448272"/>
                <a:gridCol w="6408712"/>
              </a:tblGrid>
              <a:tr h="401187">
                <a:tc>
                  <a:txBody>
                    <a:bodyPr/>
                    <a:lstStyle/>
                    <a:p>
                      <a:pPr algn="ctr">
                        <a:lnSpc>
                          <a:spcPct val="150000"/>
                        </a:lnSpc>
                      </a:pPr>
                      <a:r>
                        <a:rPr kumimoji="1" lang="ja-JP" altLang="en-US" sz="1400" dirty="0" smtClean="0">
                          <a:solidFill>
                            <a:schemeClr val="bg1"/>
                          </a:solidFill>
                        </a:rPr>
                        <a:t>チェックアウト</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自分のローカルにないブランチを</a:t>
                      </a:r>
                      <a:r>
                        <a:rPr kumimoji="1" lang="en-US" altLang="ja-JP" sz="1400" dirty="0" err="1" smtClean="0">
                          <a:solidFill>
                            <a:schemeClr val="tx1"/>
                          </a:solidFill>
                        </a:rPr>
                        <a:t>github</a:t>
                      </a:r>
                      <a:r>
                        <a:rPr kumimoji="1" lang="ja-JP" altLang="en-US" sz="1400" dirty="0" smtClean="0">
                          <a:solidFill>
                            <a:schemeClr val="tx1"/>
                          </a:solidFill>
                        </a:rPr>
                        <a:t>から新規で持ってくるときにつかう。</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プル</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ブランチの最新化。誰かが作業したブランチの作業内容をもってくる。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フェッチ</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ブランチの更新内容問い合わせ。誰かが作業したブランチの作業内容の履歴だけ確認する。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プルリク</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kumimoji="1" lang="ja-JP" altLang="en-US" sz="1400" dirty="0" smtClean="0">
                          <a:solidFill>
                            <a:schemeClr val="tx1"/>
                          </a:solidFill>
                        </a:rPr>
                        <a:t>更新前と後のブランチで差分を抽出する。（基本は「</a:t>
                      </a:r>
                      <a:r>
                        <a:rPr kumimoji="1" lang="en-US" altLang="ja-JP" sz="1400" dirty="0" smtClean="0">
                          <a:solidFill>
                            <a:schemeClr val="tx1"/>
                          </a:solidFill>
                        </a:rPr>
                        <a:t>master</a:t>
                      </a:r>
                      <a:r>
                        <a:rPr kumimoji="1" lang="ja-JP" altLang="en-US" sz="1400" dirty="0" smtClean="0">
                          <a:solidFill>
                            <a:schemeClr val="tx1"/>
                          </a:solidFill>
                        </a:rPr>
                        <a:t>」と「作業ブランチ」で比較する。）</a:t>
                      </a:r>
                      <a:r>
                        <a:rPr kumimoji="1" lang="en-US" altLang="ja-JP" sz="1400" dirty="0" err="1" smtClean="0">
                          <a:solidFill>
                            <a:schemeClr val="tx1"/>
                          </a:solidFill>
                        </a:rPr>
                        <a:t>Github</a:t>
                      </a:r>
                      <a:r>
                        <a:rPr kumimoji="1" lang="ja-JP" altLang="en-US" sz="1400" dirty="0" smtClean="0">
                          <a:solidFill>
                            <a:schemeClr val="tx1"/>
                          </a:solidFill>
                        </a:rPr>
                        <a:t>上で行う作業。</a:t>
                      </a: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クローズ</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ja-JP" altLang="en-US" sz="1400" dirty="0" smtClean="0"/>
                        <a:t>プルリクをマージなしで閉じること。案件自体がなくなった時などに使う。</a:t>
                      </a:r>
                      <a:endParaRPr lang="ja-JP" altLang="en-US" sz="1400" dirty="0"/>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衝突</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ja-JP" altLang="en-US" sz="1400" dirty="0" smtClean="0"/>
                        <a:t>他の人と行で作業のバッティングがあった時に警告がでます。</a:t>
                      </a:r>
                    </a:p>
                    <a:p>
                      <a:r>
                        <a:rPr lang="ja-JP" altLang="en-US" sz="1400" dirty="0" smtClean="0"/>
                        <a:t>↓衝突するとこんな感じに表示されます。</a:t>
                      </a:r>
                    </a:p>
                    <a:p>
                      <a:r>
                        <a:rPr lang="en-US" altLang="ja-JP" sz="1400" dirty="0" smtClean="0"/>
                        <a:t>&lt;&lt;&lt;&lt;&lt;&lt;&lt; HEAD</a:t>
                      </a:r>
                    </a:p>
                    <a:p>
                      <a:r>
                        <a:rPr lang="en-US" altLang="ja-JP" sz="1400" dirty="0" smtClean="0"/>
                        <a:t>      &lt;</a:t>
                      </a:r>
                      <a:r>
                        <a:rPr lang="en-US" altLang="ja-JP" sz="1400" dirty="0" err="1" smtClean="0"/>
                        <a:t>li</a:t>
                      </a:r>
                      <a:r>
                        <a:rPr lang="en-US" altLang="ja-JP" sz="1400" dirty="0" smtClean="0"/>
                        <a:t>&gt;sample001&lt;/</a:t>
                      </a:r>
                      <a:r>
                        <a:rPr lang="en-US" altLang="ja-JP" sz="1400" dirty="0" err="1" smtClean="0"/>
                        <a:t>li</a:t>
                      </a:r>
                      <a:r>
                        <a:rPr lang="en-US" altLang="ja-JP" sz="1400" dirty="0" smtClean="0"/>
                        <a:t>&gt;</a:t>
                      </a:r>
                    </a:p>
                    <a:p>
                      <a:r>
                        <a:rPr lang="en-US" altLang="ja-JP" sz="1400" dirty="0" smtClean="0"/>
                        <a:t>=======</a:t>
                      </a:r>
                    </a:p>
                    <a:p>
                      <a:r>
                        <a:rPr lang="en-US" altLang="ja-JP" sz="1400" dirty="0" smtClean="0"/>
                        <a:t>      &lt;</a:t>
                      </a:r>
                      <a:r>
                        <a:rPr lang="en-US" altLang="ja-JP" sz="1400" dirty="0" err="1" smtClean="0"/>
                        <a:t>li</a:t>
                      </a:r>
                      <a:r>
                        <a:rPr lang="en-US" altLang="ja-JP" sz="1400" dirty="0" smtClean="0"/>
                        <a:t>&gt;sample002&lt;/</a:t>
                      </a:r>
                      <a:r>
                        <a:rPr lang="en-US" altLang="ja-JP" sz="1400" dirty="0" err="1" smtClean="0"/>
                        <a:t>li</a:t>
                      </a:r>
                      <a:r>
                        <a:rPr lang="en-US" altLang="ja-JP" sz="1400" dirty="0" smtClean="0"/>
                        <a:t>&gt;</a:t>
                      </a:r>
                    </a:p>
                    <a:p>
                      <a:r>
                        <a:rPr lang="en-US" altLang="ja-JP" sz="1400" dirty="0" smtClean="0"/>
                        <a:t>&gt;&gt;&gt;&gt;&gt;&gt;&gt; YYMMDD_</a:t>
                      </a:r>
                      <a:r>
                        <a:rPr lang="ja-JP" altLang="en-US" sz="1400" dirty="0" smtClean="0"/>
                        <a:t>衝突体験</a:t>
                      </a:r>
                      <a:r>
                        <a:rPr lang="en-US" altLang="ja-JP" sz="1400" dirty="0" smtClean="0"/>
                        <a:t>2</a:t>
                      </a:r>
                      <a:endParaRPr lang="ja-JP" altLang="en-US" sz="1400" dirty="0"/>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リベート</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コミットの打ち消し。</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kumimoji="1" lang="ja-JP" altLang="en-US" sz="1400" dirty="0" smtClean="0">
                          <a:solidFill>
                            <a:schemeClr val="bg1"/>
                          </a:solidFill>
                        </a:rPr>
                        <a:t>スタッシュ</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コミット前の作業内容を退避させる。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kumimoji="1" lang="ja-JP" altLang="en-US" sz="1400" dirty="0" smtClean="0">
                          <a:solidFill>
                            <a:schemeClr val="bg1"/>
                          </a:solidFill>
                        </a:rPr>
                        <a:t>チェリーピック</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ブランチのコミットを他ブランチに反映させる。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77</a:t>
            </a:fld>
            <a:endParaRPr kumimoji="1" lang="ja-JP" altLang="en-US"/>
          </a:p>
        </p:txBody>
      </p:sp>
      <p:sp>
        <p:nvSpPr>
          <p:cNvPr id="7"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用語覚えたと思うので</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dirty="0" smtClean="0">
                <a:latin typeface="+mj-lt"/>
                <a:ea typeface="+mj-ea"/>
                <a:cs typeface="+mj-cs"/>
              </a:rPr>
              <a:t>実際に作業してみます！</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実演①</a:t>
            </a:r>
            <a:endParaRPr kumimoji="1" lang="ja-JP" altLang="en-US" dirty="0"/>
          </a:p>
        </p:txBody>
      </p:sp>
      <p:sp>
        <p:nvSpPr>
          <p:cNvPr id="4" name="テキスト プレースホルダ 3"/>
          <p:cNvSpPr>
            <a:spLocks noGrp="1"/>
          </p:cNvSpPr>
          <p:nvPr>
            <p:ph type="body" sz="quarter" idx="10"/>
          </p:nvPr>
        </p:nvSpPr>
        <p:spPr/>
        <p:txBody>
          <a:bodyPr/>
          <a:lstStyle/>
          <a:p>
            <a:pPr>
              <a:buFont typeface="Arial" pitchFamily="34" charset="0"/>
              <a:buChar char="•"/>
            </a:pPr>
            <a:r>
              <a:rPr lang="ja-JP" altLang="en-US" sz="2800" dirty="0" smtClean="0"/>
              <a:t>リポジトリの新規作成と</a:t>
            </a:r>
            <a:endParaRPr lang="en-US" altLang="ja-JP" sz="2800" dirty="0" smtClean="0"/>
          </a:p>
          <a:p>
            <a:r>
              <a:rPr lang="en-US" altLang="ja-JP" sz="2800" dirty="0"/>
              <a:t>	</a:t>
            </a:r>
            <a:r>
              <a:rPr lang="ja-JP" altLang="en-US" sz="2800" dirty="0" smtClean="0"/>
              <a:t>リポジトリをローカルに持ってくる。</a:t>
            </a:r>
            <a:endParaRPr lang="en-US" altLang="ja-JP" sz="2800" dirty="0" smtClean="0"/>
          </a:p>
          <a:p>
            <a:endParaRPr lang="en-US" altLang="ja-JP" sz="2800" dirty="0"/>
          </a:p>
          <a:p>
            <a:pPr>
              <a:buFont typeface="Arial" pitchFamily="34" charset="0"/>
              <a:buChar char="•"/>
            </a:pPr>
            <a:r>
              <a:rPr lang="ja-JP" altLang="en-US" sz="2800" dirty="0" smtClean="0"/>
              <a:t>ブランチを切ってデータを編集してマージまで。</a:t>
            </a:r>
            <a:endParaRPr lang="en-US" altLang="ja-JP" sz="2800" dirty="0" smtClean="0"/>
          </a:p>
          <a:p>
            <a:pPr>
              <a:buFont typeface="Arial" pitchFamily="34" charset="0"/>
              <a:buChar char="•"/>
            </a:pPr>
            <a:endParaRPr lang="en-US" altLang="ja-JP" sz="2800" dirty="0"/>
          </a:p>
          <a:p>
            <a:pPr>
              <a:buFont typeface="Arial" pitchFamily="34" charset="0"/>
              <a:buChar char="•"/>
            </a:pPr>
            <a:r>
              <a:rPr lang="ja-JP" altLang="en-US" sz="2800" dirty="0" smtClean="0"/>
              <a:t>平</a:t>
            </a:r>
            <a:r>
              <a:rPr lang="ja-JP" altLang="en-US" sz="2800" dirty="0"/>
              <a:t>＆</a:t>
            </a:r>
            <a:r>
              <a:rPr lang="ja-JP" altLang="en-US" sz="2800" dirty="0" smtClean="0"/>
              <a:t>長島で同じブランチで作業してみる。</a:t>
            </a:r>
            <a:endParaRPr lang="en-US" altLang="ja-JP" sz="2800" dirty="0" smtClean="0"/>
          </a:p>
        </p:txBody>
      </p:sp>
      <p:sp>
        <p:nvSpPr>
          <p:cNvPr id="5" name="タイトル 1"/>
          <p:cNvSpPr txBox="1">
            <a:spLocks/>
          </p:cNvSpPr>
          <p:nvPr/>
        </p:nvSpPr>
        <p:spPr>
          <a:xfrm>
            <a:off x="3569296" y="5589240"/>
            <a:ext cx="6336704" cy="936104"/>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実演しながら説明する資料別途作成しないと</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なんかよくわからなくなってしまう予感。</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6" name="タイトル 1"/>
          <p:cNvSpPr txBox="1">
            <a:spLocks/>
          </p:cNvSpPr>
          <p:nvPr/>
        </p:nvSpPr>
        <p:spPr>
          <a:xfrm>
            <a:off x="848544" y="3861048"/>
            <a:ext cx="4176464" cy="504056"/>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チェックアウト、フェッチ</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7" name="タイトル 1"/>
          <p:cNvSpPr txBox="1">
            <a:spLocks/>
          </p:cNvSpPr>
          <p:nvPr/>
        </p:nvSpPr>
        <p:spPr>
          <a:xfrm>
            <a:off x="848544" y="1772816"/>
            <a:ext cx="4176464" cy="504056"/>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リポジトリの作成、環境準備</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8" name="タイトル 1"/>
          <p:cNvSpPr txBox="1">
            <a:spLocks/>
          </p:cNvSpPr>
          <p:nvPr/>
        </p:nvSpPr>
        <p:spPr>
          <a:xfrm>
            <a:off x="848544" y="2780928"/>
            <a:ext cx="8208912" cy="504056"/>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ブランチ切る、変更して変更の見方、プルリク、</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master</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にマージ</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実演②</a:t>
            </a:r>
            <a:endParaRPr kumimoji="1" lang="ja-JP" altLang="en-US" dirty="0"/>
          </a:p>
        </p:txBody>
      </p:sp>
      <p:sp>
        <p:nvSpPr>
          <p:cNvPr id="4" name="テキスト プレースホルダ 3"/>
          <p:cNvSpPr>
            <a:spLocks noGrp="1"/>
          </p:cNvSpPr>
          <p:nvPr>
            <p:ph type="body" sz="quarter" idx="10"/>
          </p:nvPr>
        </p:nvSpPr>
        <p:spPr/>
        <p:txBody>
          <a:bodyPr/>
          <a:lstStyle/>
          <a:p>
            <a:pPr>
              <a:buFont typeface="Arial" pitchFamily="34" charset="0"/>
              <a:buChar char="•"/>
            </a:pPr>
            <a:r>
              <a:rPr lang="ja-JP" altLang="en-US" sz="2800" dirty="0" smtClean="0"/>
              <a:t>コミットの打ち消し（リベート）</a:t>
            </a:r>
            <a:endParaRPr lang="en-US" altLang="ja-JP" sz="2800" dirty="0" smtClean="0"/>
          </a:p>
          <a:p>
            <a:endParaRPr lang="en-US" altLang="ja-JP" sz="2800" dirty="0"/>
          </a:p>
          <a:p>
            <a:pPr>
              <a:buFont typeface="Arial" pitchFamily="34" charset="0"/>
              <a:buChar char="•"/>
            </a:pPr>
            <a:r>
              <a:rPr lang="ja-JP" altLang="en-US" sz="2800" dirty="0" smtClean="0"/>
              <a:t>衝突体験</a:t>
            </a:r>
            <a:endParaRPr lang="en-US" altLang="ja-JP" sz="2800" dirty="0" smtClean="0"/>
          </a:p>
          <a:p>
            <a:pPr>
              <a:buFont typeface="Arial" pitchFamily="34" charset="0"/>
              <a:buChar char="•"/>
            </a:pPr>
            <a:endParaRPr lang="en-US" altLang="ja-JP" sz="2800" dirty="0" smtClean="0"/>
          </a:p>
          <a:p>
            <a:pPr>
              <a:buFont typeface="Arial" pitchFamily="34" charset="0"/>
              <a:buChar char="•"/>
            </a:pPr>
            <a:r>
              <a:rPr lang="ja-JP" altLang="en-US" sz="2800" dirty="0" smtClean="0"/>
              <a:t>マージの概念について</a:t>
            </a:r>
            <a:endParaRPr lang="en-US" altLang="ja-JP" sz="2800" dirty="0" smtClean="0"/>
          </a:p>
          <a:p>
            <a:pPr>
              <a:buFont typeface="Arial" pitchFamily="34" charset="0"/>
              <a:buChar char="•"/>
            </a:pPr>
            <a:endParaRPr lang="en-US" altLang="ja-JP" sz="2800" dirty="0"/>
          </a:p>
          <a:p>
            <a:pPr>
              <a:buFont typeface="Arial" pitchFamily="34" charset="0"/>
              <a:buChar char="•"/>
            </a:pPr>
            <a:r>
              <a:rPr lang="ja-JP" altLang="en-US" sz="2800" dirty="0" smtClean="0"/>
              <a:t>スタッシュ△</a:t>
            </a:r>
            <a:endParaRPr lang="en-US" altLang="ja-JP" sz="2800" dirty="0" smtClean="0"/>
          </a:p>
          <a:p>
            <a:pPr>
              <a:buFont typeface="Arial" pitchFamily="34" charset="0"/>
              <a:buChar char="•"/>
            </a:pPr>
            <a:endParaRPr lang="en-US" altLang="ja-JP" sz="2800" dirty="0"/>
          </a:p>
          <a:p>
            <a:pPr>
              <a:buFont typeface="Arial" pitchFamily="34" charset="0"/>
              <a:buChar char="•"/>
            </a:pPr>
            <a:r>
              <a:rPr lang="ja-JP" altLang="en-US" sz="2800" dirty="0" smtClean="0"/>
              <a:t>チェリーピック</a:t>
            </a:r>
            <a:r>
              <a:rPr lang="ja-JP" altLang="en-US" sz="2800" dirty="0"/>
              <a:t>△</a:t>
            </a:r>
            <a:endParaRPr lang="en-US" altLang="ja-JP" sz="2800" dirty="0"/>
          </a:p>
        </p:txBody>
      </p:sp>
      <p:sp>
        <p:nvSpPr>
          <p:cNvPr id="5" name="タイトル 1"/>
          <p:cNvSpPr txBox="1">
            <a:spLocks/>
          </p:cNvSpPr>
          <p:nvPr/>
        </p:nvSpPr>
        <p:spPr>
          <a:xfrm>
            <a:off x="3569296" y="5589240"/>
            <a:ext cx="6336704" cy="936104"/>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実演しながら説明する資料別途作成しないと</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なんかよくわからなくなってしまう予感。</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6" name="タイトル 1"/>
          <p:cNvSpPr txBox="1">
            <a:spLocks/>
          </p:cNvSpPr>
          <p:nvPr/>
        </p:nvSpPr>
        <p:spPr>
          <a:xfrm>
            <a:off x="848544" y="3356992"/>
            <a:ext cx="8208912" cy="504056"/>
          </a:xfrm>
          <a:prstGeom prst="rect">
            <a:avLst/>
          </a:prstGeom>
          <a:solidFill>
            <a:srgbClr val="FF00FF">
              <a:alpha val="70000"/>
            </a:srgbClr>
          </a:solidFill>
        </p:spPr>
        <p:txBody>
          <a:bodyPr>
            <a:noAutofit/>
          </a:bodyPr>
          <a:lstStyle/>
          <a:p>
            <a:pPr lvl="0" algn="ctr">
              <a:lnSpc>
                <a:spcPct val="150000"/>
              </a:lnSpc>
              <a:spcBef>
                <a:spcPct val="0"/>
              </a:spcBef>
            </a:pP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説明方法検討。</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GIT</a:t>
            </a:r>
            <a:r>
              <a:rPr kumimoji="1" lang="ja-JP" altLang="en-US" sz="1600" b="1" i="0" u="none" strike="noStrike" kern="1200" cap="none" spc="0" normalizeH="0" baseline="0" noProof="0" dirty="0" err="1" smtClean="0">
                <a:ln>
                  <a:noFill/>
                </a:ln>
                <a:solidFill>
                  <a:schemeClr val="bg1"/>
                </a:solidFill>
                <a:effectLst/>
                <a:uLnTx/>
                <a:uFillTx/>
                <a:latin typeface="+mj-lt"/>
                <a:ea typeface="+mj-ea"/>
                <a:cs typeface="+mj-cs"/>
              </a:rPr>
              <a:t>での</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マージは</a:t>
            </a:r>
            <a:r>
              <a:rPr kumimoji="1" lang="en-US" altLang="ja-JP" sz="1600" b="1" i="0" u="none" strike="noStrike" kern="1200" cap="none" spc="0" normalizeH="0" baseline="0" noProof="0" dirty="0" err="1" smtClean="0">
                <a:ln>
                  <a:noFill/>
                </a:ln>
                <a:solidFill>
                  <a:schemeClr val="bg1"/>
                </a:solidFill>
                <a:effectLst/>
                <a:uLnTx/>
                <a:uFillTx/>
                <a:latin typeface="+mj-lt"/>
                <a:ea typeface="+mj-ea"/>
                <a:cs typeface="+mj-cs"/>
              </a:rPr>
              <a:t>Git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上ででてくる差分箇所のみマージされる話。</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764704"/>
            <a:ext cx="9906000" cy="6669360"/>
          </a:xfrm>
        </p:spPr>
        <p:txBody>
          <a:bodyPr>
            <a:noAutofit/>
          </a:bodyPr>
          <a:lstStyle/>
          <a:p>
            <a:pPr algn="ctr"/>
            <a:r>
              <a:rPr lang="ja-JP" altLang="en-US" sz="4800" dirty="0" smtClean="0"/>
              <a:t>質問です！</a:t>
            </a:r>
            <a:br>
              <a:rPr lang="ja-JP" altLang="en-US" sz="4800" dirty="0" smtClean="0"/>
            </a:br>
            <a:r>
              <a:rPr lang="ja-JP" altLang="en-US" sz="4800" dirty="0" smtClean="0"/>
              <a:t/>
            </a:r>
            <a:br>
              <a:rPr lang="ja-JP" altLang="en-US" sz="4800" dirty="0" smtClean="0"/>
            </a:br>
            <a:r>
              <a:rPr lang="ja-JP" altLang="en-US" sz="4800" dirty="0" smtClean="0"/>
              <a:t>バージョン管理システム</a:t>
            </a:r>
            <a:r>
              <a:rPr lang="en-US" altLang="ja-JP" sz="4800" dirty="0" smtClean="0"/>
              <a:t/>
            </a:r>
            <a:br>
              <a:rPr lang="en-US" altLang="ja-JP" sz="4800" dirty="0" smtClean="0"/>
            </a:br>
            <a:r>
              <a:rPr lang="ja-JP" altLang="en-US" sz="3600" dirty="0" smtClean="0"/>
              <a:t>（</a:t>
            </a:r>
            <a:r>
              <a:rPr lang="en-US" altLang="ja-JP" sz="3600" dirty="0" err="1" smtClean="0"/>
              <a:t>Git</a:t>
            </a:r>
            <a:r>
              <a:rPr lang="ja-JP" altLang="en-US" sz="3600" dirty="0" err="1" smtClean="0"/>
              <a:t>、</a:t>
            </a:r>
            <a:r>
              <a:rPr lang="en-US" altLang="ja-JP" sz="3600" dirty="0" smtClean="0"/>
              <a:t>Subversion</a:t>
            </a:r>
            <a:r>
              <a:rPr lang="ja-JP" altLang="en-US" sz="3600" dirty="0" smtClean="0"/>
              <a:t>など）</a:t>
            </a:r>
            <a:br>
              <a:rPr lang="ja-JP" altLang="en-US" sz="3600" dirty="0" smtClean="0"/>
            </a:br>
            <a:r>
              <a:rPr lang="ja-JP" altLang="en-US" sz="4800" dirty="0" smtClean="0"/>
              <a:t>使ったことがありますか？</a:t>
            </a:r>
            <a:br>
              <a:rPr lang="ja-JP" altLang="en-US" sz="4800" dirty="0" smtClean="0"/>
            </a:br>
            <a:r>
              <a:rPr lang="ja-JP" altLang="en-US" sz="4800" dirty="0" smtClean="0"/>
              <a:t/>
            </a:r>
            <a:br>
              <a:rPr lang="ja-JP" altLang="en-US" sz="4800" dirty="0" smtClean="0"/>
            </a:br>
            <a:r>
              <a:rPr lang="ja-JP" altLang="en-US" sz="4000" dirty="0" smtClean="0"/>
              <a:t>そもそも、どんなモノか知っていますか？</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8</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80</a:t>
            </a:fld>
            <a:endParaRPr kumimoji="1" lang="ja-JP" altLang="en-US"/>
          </a:p>
        </p:txBody>
      </p:sp>
      <p:sp>
        <p:nvSpPr>
          <p:cNvPr id="7"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プルリクで</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dirty="0" smtClean="0">
                <a:latin typeface="+mj-lt"/>
                <a:ea typeface="+mj-ea"/>
                <a:cs typeface="+mj-cs"/>
              </a:rPr>
              <a:t>できること色々</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タイトル 1"/>
          <p:cNvSpPr txBox="1">
            <a:spLocks/>
          </p:cNvSpPr>
          <p:nvPr/>
        </p:nvSpPr>
        <p:spPr>
          <a:xfrm>
            <a:off x="3569296" y="4293096"/>
            <a:ext cx="6336704" cy="2232248"/>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サンプル（長島</a:t>
            </a:r>
            <a:r>
              <a:rPr kumimoji="1" lang="ja-JP" altLang="en-US" sz="1600" b="1" i="0" u="none" strike="noStrike" kern="1200" cap="none" spc="0" normalizeH="0" baseline="0" noProof="0" smtClean="0">
                <a:ln>
                  <a:noFill/>
                </a:ln>
                <a:solidFill>
                  <a:schemeClr val="bg1"/>
                </a:solidFill>
                <a:effectLst/>
                <a:uLnTx/>
                <a:uFillTx/>
                <a:latin typeface="+mj-lt"/>
                <a:ea typeface="+mj-ea"/>
                <a:cs typeface="+mj-cs"/>
              </a:rPr>
              <a:t>さんみれない）</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en-US" altLang="ja-JP" sz="1600" b="1" dirty="0" smtClean="0">
                <a:solidFill>
                  <a:schemeClr val="bg1"/>
                </a:solidFill>
                <a:latin typeface="+mj-lt"/>
                <a:ea typeface="+mj-ea"/>
                <a:cs typeface="+mj-cs"/>
              </a:rPr>
              <a:t>https://ghe.members-dev.com/git00836-taira/ttaira/pull/1</a:t>
            </a:r>
          </a:p>
          <a:p>
            <a:pPr lvl="0" algn="ctr">
              <a:lnSpc>
                <a:spcPct val="150000"/>
              </a:lnSpc>
              <a:spcBef>
                <a:spcPct val="0"/>
              </a:spcBef>
            </a:pPr>
            <a:r>
              <a:rPr lang="en-US" altLang="ja-JP" sz="1600" b="1" dirty="0" smtClean="0">
                <a:solidFill>
                  <a:schemeClr val="bg1"/>
                </a:solidFill>
                <a:latin typeface="+mj-lt"/>
                <a:ea typeface="+mj-ea"/>
                <a:cs typeface="+mj-cs"/>
              </a:rPr>
              <a:t>https://ghe.members-dev.com/BU2/axa_direct/pull/94/files</a:t>
            </a:r>
          </a:p>
          <a:p>
            <a:pPr lvl="0" algn="ctr">
              <a:lnSpc>
                <a:spcPct val="150000"/>
              </a:lnSpc>
              <a:spcBef>
                <a:spcPct val="0"/>
              </a:spcBef>
            </a:pPr>
            <a:r>
              <a:rPr lang="en-US" altLang="ja-JP" sz="1600" b="1" dirty="0" smtClean="0">
                <a:solidFill>
                  <a:schemeClr val="bg1"/>
                </a:solidFill>
                <a:latin typeface="+mj-lt"/>
                <a:ea typeface="+mj-ea"/>
                <a:cs typeface="+mj-cs"/>
              </a:rPr>
              <a:t>https://ghe.members-dev.com/BU2/axa_direct/pull/80/files https://ghe.members-dev.com/BU2/axa_direct/pull/89/</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81</a:t>
            </a:fld>
            <a:endParaRPr kumimoji="1" lang="ja-JP" altLang="en-US"/>
          </a:p>
        </p:txBody>
      </p:sp>
      <p:sp>
        <p:nvSpPr>
          <p:cNvPr id="5" name="タイトル 1"/>
          <p:cNvSpPr>
            <a:spLocks noGrp="1"/>
          </p:cNvSpPr>
          <p:nvPr>
            <p:ph type="title"/>
          </p:nvPr>
        </p:nvSpPr>
        <p:spPr>
          <a:xfrm>
            <a:off x="0" y="2420888"/>
            <a:ext cx="9906000" cy="2808312"/>
          </a:xfrm>
        </p:spPr>
        <p:txBody>
          <a:bodyPr>
            <a:noAutofit/>
          </a:bodyPr>
          <a:lstStyle/>
          <a:p>
            <a:pPr algn="ctr">
              <a:lnSpc>
                <a:spcPct val="150000"/>
              </a:lnSpc>
            </a:pPr>
            <a:r>
              <a:rPr lang="en-US" altLang="ja-JP" sz="4800" dirty="0" err="1" smtClean="0"/>
              <a:t>GitHub</a:t>
            </a:r>
            <a:r>
              <a:rPr lang="ja-JP" altLang="en-US" sz="4800" dirty="0" smtClean="0"/>
              <a:t>の注意点とか</a:t>
            </a:r>
            <a:endParaRPr kumimoji="1" lang="ja-JP" altLang="en-US" sz="4800"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82</a:t>
            </a:fld>
            <a:endParaRPr kumimoji="1" lang="ja-JP" altLang="en-US"/>
          </a:p>
        </p:txBody>
      </p:sp>
      <p:sp>
        <p:nvSpPr>
          <p:cNvPr id="6" name="タイトル 5"/>
          <p:cNvSpPr>
            <a:spLocks noGrp="1"/>
          </p:cNvSpPr>
          <p:nvPr>
            <p:ph type="title"/>
          </p:nvPr>
        </p:nvSpPr>
        <p:spPr/>
        <p:txBody>
          <a:bodyPr/>
          <a:lstStyle/>
          <a:p>
            <a:endParaRPr kumimoji="1" lang="ja-JP" altLang="en-US"/>
          </a:p>
        </p:txBody>
      </p:sp>
      <p:sp>
        <p:nvSpPr>
          <p:cNvPr id="7" name="タイトル 1"/>
          <p:cNvSpPr txBox="1">
            <a:spLocks/>
          </p:cNvSpPr>
          <p:nvPr/>
        </p:nvSpPr>
        <p:spPr>
          <a:xfrm>
            <a:off x="416496" y="1628800"/>
            <a:ext cx="7488832" cy="2016224"/>
          </a:xfrm>
          <a:prstGeom prst="rect">
            <a:avLst/>
          </a:prstGeom>
          <a:solidFill>
            <a:srgbClr val="FF00FF">
              <a:alpha val="70000"/>
            </a:srgbClr>
          </a:solidFill>
        </p:spPr>
        <p:txBody>
          <a:bodyPr>
            <a:noAutofit/>
          </a:bodyPr>
          <a:lstStyle/>
          <a:p>
            <a:pPr lvl="0">
              <a:lnSpc>
                <a:spcPct val="150000"/>
              </a:lnSpc>
              <a:spcBef>
                <a:spcPct val="0"/>
              </a:spcBef>
            </a:pPr>
            <a:r>
              <a:rPr kumimoji="1" lang="ja-JP" altLang="en-US" sz="2000" b="1" i="0" u="none" strike="noStrike" kern="1200" cap="none" spc="0" normalizeH="0" baseline="0" noProof="0" dirty="0" smtClean="0">
                <a:ln>
                  <a:noFill/>
                </a:ln>
                <a:solidFill>
                  <a:schemeClr val="bg1"/>
                </a:solidFill>
                <a:effectLst/>
                <a:uLnTx/>
                <a:uFillTx/>
                <a:latin typeface="+mj-lt"/>
                <a:ea typeface="+mj-ea"/>
                <a:cs typeface="+mj-cs"/>
              </a:rPr>
              <a:t>まささんツール以外の</a:t>
            </a:r>
            <a:r>
              <a:rPr kumimoji="1" lang="ja-JP" altLang="en-US" sz="2000" b="1" i="0" u="none" strike="noStrike" kern="1200" cap="none" spc="0" normalizeH="0" baseline="0" noProof="0" dirty="0" err="1" smtClean="0">
                <a:ln>
                  <a:noFill/>
                </a:ln>
                <a:solidFill>
                  <a:schemeClr val="bg1"/>
                </a:solidFill>
                <a:effectLst/>
                <a:uLnTx/>
                <a:uFillTx/>
                <a:latin typeface="+mj-lt"/>
                <a:ea typeface="+mj-ea"/>
                <a:cs typeface="+mj-cs"/>
              </a:rPr>
              <a:t>で</a:t>
            </a:r>
            <a:r>
              <a:rPr kumimoji="1" lang="ja-JP" altLang="en-US" sz="2000" b="1" i="0" u="none" strike="noStrike" kern="1200" cap="none" spc="0" normalizeH="0" baseline="0" noProof="0" dirty="0" smtClean="0">
                <a:ln>
                  <a:noFill/>
                </a:ln>
                <a:solidFill>
                  <a:schemeClr val="bg1"/>
                </a:solidFill>
                <a:effectLst/>
                <a:uLnTx/>
                <a:uFillTx/>
                <a:latin typeface="+mj-lt"/>
                <a:ea typeface="+mj-ea"/>
                <a:cs typeface="+mj-cs"/>
              </a:rPr>
              <a:t>納品方法追加する。</a:t>
            </a:r>
            <a:endParaRPr kumimoji="1" lang="en-US" altLang="ja-JP" sz="20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5400" dirty="0" smtClean="0"/>
              <a:t>説明するのは難しいはず</a:t>
            </a:r>
            <a:r>
              <a:rPr lang="en-US" altLang="ja-JP" sz="5400" dirty="0" smtClean="0"/>
              <a:t>…</a:t>
            </a:r>
            <a:endParaRPr lang="ja-JP" altLang="en-US" sz="5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9</a:t>
            </a:fld>
            <a:endParaRPr kumimoji="1" lang="ja-JP" altLang="en-US"/>
          </a:p>
        </p:txBody>
      </p:sp>
    </p:spTree>
    <p:extLst>
      <p:ext uri="{BB962C8B-B14F-4D97-AF65-F5344CB8AC3E}">
        <p14:creationId xmlns="" xmlns:p14="http://schemas.microsoft.com/office/powerpoint/2010/main" val="27695549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ユーザー定義 2">
      <a:dk1>
        <a:sysClr val="windowText" lastClr="000000"/>
      </a:dk1>
      <a:lt1>
        <a:sysClr val="window" lastClr="FFFFFF"/>
      </a:lt1>
      <a:dk2>
        <a:srgbClr val="1F497D"/>
      </a:dk2>
      <a:lt2>
        <a:srgbClr val="EEECE1"/>
      </a:lt2>
      <a:accent1>
        <a:srgbClr val="4F81BD"/>
      </a:accent1>
      <a:accent2>
        <a:srgbClr val="C0504D"/>
      </a:accent2>
      <a:accent3>
        <a:srgbClr val="2CBF13"/>
      </a:accent3>
      <a:accent4>
        <a:srgbClr val="8064A2"/>
      </a:accent4>
      <a:accent5>
        <a:srgbClr val="4BACC6"/>
      </a:accent5>
      <a:accent6>
        <a:srgbClr val="F79646"/>
      </a:accent6>
      <a:hlink>
        <a:srgbClr val="0000FF"/>
      </a:hlink>
      <a:folHlink>
        <a:srgbClr val="800080"/>
      </a:folHlink>
    </a:clrScheme>
    <a:fontScheme name="ユーザー定義 1">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13657</TotalTime>
  <Words>2735</Words>
  <Application>Microsoft Office PowerPoint</Application>
  <PresentationFormat>A4 210 x 297 mm</PresentationFormat>
  <Paragraphs>467</Paragraphs>
  <Slides>82</Slides>
  <Notes>82</Notes>
  <HiddenSlides>0</HiddenSlides>
  <MMClips>0</MMClips>
  <ScaleCrop>false</ScaleCrop>
  <HeadingPairs>
    <vt:vector size="4" baseType="variant">
      <vt:variant>
        <vt:lpstr>テーマ</vt:lpstr>
      </vt:variant>
      <vt:variant>
        <vt:i4>1</vt:i4>
      </vt:variant>
      <vt:variant>
        <vt:lpstr>スライド タイトル</vt:lpstr>
      </vt:variant>
      <vt:variant>
        <vt:i4>82</vt:i4>
      </vt:variant>
    </vt:vector>
  </HeadingPairs>
  <TitlesOfParts>
    <vt:vector size="83" baseType="lpstr">
      <vt:lpstr>Office テーマ</vt:lpstr>
      <vt:lpstr>初心者による初心者のための Git + SourceTree</vt:lpstr>
      <vt:lpstr>自己紹介：平 知世</vt:lpstr>
      <vt:lpstr>自己紹介：長島 美佳</vt:lpstr>
      <vt:lpstr>はじめにこの勉強会について</vt:lpstr>
      <vt:lpstr>平と長島のGit歴</vt:lpstr>
      <vt:lpstr>前提として・・・ Windowsにフォーカスして進めます！ ※members内では、Windowsユーザーの方がほとんどですし・・・！w Macで入れたい方は・・・ググってください！w</vt:lpstr>
      <vt:lpstr>じっくりゆっくり進めます 気軽に質問してください</vt:lpstr>
      <vt:lpstr>質問です！  バージョン管理システム （Git、Subversionなど） 使ったことがありますか？  そもそも、どんなモノか知っていますか？</vt:lpstr>
      <vt:lpstr>説明するのは難しいはず…</vt:lpstr>
      <vt:lpstr>突然ですが質問です！</vt:lpstr>
      <vt:lpstr>1週間前の夕ご飯 何を食べたか覚えてますか？</vt:lpstr>
      <vt:lpstr>1ヶ月前の土曜日 どこで何をしていたか覚えてますか？</vt:lpstr>
      <vt:lpstr>またちょっと話題を変えて…</vt:lpstr>
      <vt:lpstr>ある日突然 お客さんから言われました…</vt:lpstr>
      <vt:lpstr>「あのー、リニューアル後よりもリニューアル前の方が、PV数もコンバージョン率もよさそうなんだよねー。だから、先月のリニューアル前のLPに戻してもらっていいかな？今すぐに。」</vt:lpstr>
      <vt:lpstr>今すぐに？！</vt:lpstr>
      <vt:lpstr>それ、Gitなら出来るよ！</vt:lpstr>
      <vt:lpstr>それってどういうこと…？</vt:lpstr>
      <vt:lpstr>きみ（の小さな記憶容量）の代わりに、このボクが   「いつ、誰が、どのファイルに対して、 　どんな作業（追加、更新、削除）を行ったか」   を全て記憶しておいてあげる。 そして、過去の記憶を振り返りたい場合は、タイムマシンのように一瞬でその記憶を引き出すことができるんだ。バージョン管理システムはそんな夢のようなシステムさ。 </vt:lpstr>
      <vt:lpstr>つまり…</vt:lpstr>
      <vt:lpstr>悪魔の運用実例①</vt:lpstr>
      <vt:lpstr>悪魔の運用実例②</vt:lpstr>
      <vt:lpstr>悪魔の運用実例 その他</vt:lpstr>
      <vt:lpstr>で、実際どう使うの？</vt:lpstr>
      <vt:lpstr>みんなが恐れ慄く黒い画面…</vt:lpstr>
      <vt:lpstr>スライド 26</vt:lpstr>
      <vt:lpstr>スライド 27</vt:lpstr>
      <vt:lpstr>スライド 28</vt:lpstr>
      <vt:lpstr>GitHub と SourceTreeって何？</vt:lpstr>
      <vt:lpstr>スライド 30</vt:lpstr>
      <vt:lpstr>悪魔の運用実例①-1</vt:lpstr>
      <vt:lpstr>悪魔の運用実例①-2</vt:lpstr>
      <vt:lpstr>GitHubを使えば 解決できるんです！！</vt:lpstr>
      <vt:lpstr>どうしてGitHubを使うの？</vt:lpstr>
      <vt:lpstr>スライド 35</vt:lpstr>
      <vt:lpstr>そもそもGitHubなに？</vt:lpstr>
      <vt:lpstr>Ⅰ. バージョン（差分）管理システムとは</vt:lpstr>
      <vt:lpstr>Ⅰ. バージョン（差分）管理システムとは</vt:lpstr>
      <vt:lpstr>Ⅱ. Gitとサブバージョンの違い</vt:lpstr>
      <vt:lpstr>Ⅱ. Gitとサブバージョンの違い</vt:lpstr>
      <vt:lpstr>Ⅱ. Gitとサブバージョンの違い</vt:lpstr>
      <vt:lpstr>Ⅱ. Gitとサブバージョンの違い</vt:lpstr>
      <vt:lpstr>スライド 43</vt:lpstr>
      <vt:lpstr>スライド 44</vt:lpstr>
      <vt:lpstr>Git導入方法</vt:lpstr>
      <vt:lpstr>スライド 46</vt:lpstr>
      <vt:lpstr>スライド 47</vt:lpstr>
      <vt:lpstr>スライド 48</vt:lpstr>
      <vt:lpstr>スライド 49</vt:lpstr>
      <vt:lpstr>スライド 50</vt:lpstr>
      <vt:lpstr>スライド 51</vt:lpstr>
      <vt:lpstr>スライド 52</vt:lpstr>
      <vt:lpstr>スライド 53</vt:lpstr>
      <vt:lpstr>スライド 54</vt:lpstr>
      <vt:lpstr>スライド 55</vt:lpstr>
      <vt:lpstr>スライド 56</vt:lpstr>
      <vt:lpstr>スライド 57</vt:lpstr>
      <vt:lpstr>スライド 58</vt:lpstr>
      <vt:lpstr>スライド 59</vt:lpstr>
      <vt:lpstr>スライド 60</vt:lpstr>
      <vt:lpstr>スライド 61</vt:lpstr>
      <vt:lpstr>スライド 62</vt:lpstr>
      <vt:lpstr>スライド 63</vt:lpstr>
      <vt:lpstr>スライド 64</vt:lpstr>
      <vt:lpstr>スライド 65</vt:lpstr>
      <vt:lpstr>スライド 66</vt:lpstr>
      <vt:lpstr>スライド 67</vt:lpstr>
      <vt:lpstr>スライド 68</vt:lpstr>
      <vt:lpstr>スライド 69</vt:lpstr>
      <vt:lpstr>スライド 70</vt:lpstr>
      <vt:lpstr>スライド 71</vt:lpstr>
      <vt:lpstr>スライド 72</vt:lpstr>
      <vt:lpstr>スライド 73</vt:lpstr>
      <vt:lpstr>スライド 74</vt:lpstr>
      <vt:lpstr>GitHubの基本の「き」～用語を覚えよう～</vt:lpstr>
      <vt:lpstr>GitHubの基本の「き」～用語を覚えよう～</vt:lpstr>
      <vt:lpstr>スライド 77</vt:lpstr>
      <vt:lpstr>実演①</vt:lpstr>
      <vt:lpstr>実演②</vt:lpstr>
      <vt:lpstr>スライド 80</vt:lpstr>
      <vt:lpstr>GitHubの注意点とか</vt:lpstr>
      <vt:lpstr>スライド 82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LINE株式会社</dc:creator>
  <cp:lastModifiedBy>stf00836</cp:lastModifiedBy>
  <cp:revision>580</cp:revision>
  <cp:lastPrinted>2015-09-10T05:59:41Z</cp:lastPrinted>
  <dcterms:created xsi:type="dcterms:W3CDTF">2014-02-27T01:14:53Z</dcterms:created>
  <dcterms:modified xsi:type="dcterms:W3CDTF">2015-10-24T07:55:16Z</dcterms:modified>
</cp:coreProperties>
</file>